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Red Hat Display Bold" charset="1" panose="02010803040201060303"/>
      <p:regular r:id="rId24"/>
    </p:embeddedFont>
    <p:embeddedFont>
      <p:font typeface="Inter Medium" charset="1" panose="02000503000000020004"/>
      <p:regular r:id="rId25"/>
    </p:embeddedFont>
    <p:embeddedFont>
      <p:font typeface="Inter" charset="1" panose="020B0502030000000004"/>
      <p:regular r:id="rId26"/>
    </p:embeddedFont>
    <p:embeddedFont>
      <p:font typeface="Red Hat Display" charset="1" panose="02010503040201060303"/>
      <p:regular r:id="rId27"/>
    </p:embeddedFont>
    <p:embeddedFont>
      <p:font typeface="Canva Sans Bold"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embeddings/oleObject1.bin" Type="http://schemas.openxmlformats.org/officeDocument/2006/relationships/oleObjec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https://www.linkedin.com/in/arvio-abe-suhendar/" TargetMode="External" Type="http://schemas.openxmlformats.org/officeDocument/2006/relationships/hyperlink"/><Relationship Id="rId4" Target="http://github.com/arvio1378"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https://www.kaggle.com/datasets/akshaydattatraykhare/diabetes-dataset"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28099" y="1539161"/>
            <a:ext cx="7719139" cy="77191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15596960" y="1539161"/>
            <a:ext cx="7719139" cy="771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Freeform 8" id="8"/>
          <p:cNvSpPr/>
          <p:nvPr/>
        </p:nvSpPr>
        <p:spPr>
          <a:xfrm flipH="false" flipV="false" rot="0">
            <a:off x="736630" y="6009010"/>
            <a:ext cx="2469284" cy="4409435"/>
          </a:xfrm>
          <a:custGeom>
            <a:avLst/>
            <a:gdLst/>
            <a:ahLst/>
            <a:cxnLst/>
            <a:rect r="r" b="b" t="t" l="l"/>
            <a:pathLst>
              <a:path h="4409435" w="2469284">
                <a:moveTo>
                  <a:pt x="0" y="0"/>
                </a:moveTo>
                <a:lnTo>
                  <a:pt x="2469283" y="0"/>
                </a:lnTo>
                <a:lnTo>
                  <a:pt x="2469283" y="4409435"/>
                </a:lnTo>
                <a:lnTo>
                  <a:pt x="0" y="4409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15082087" y="6009010"/>
            <a:ext cx="2469284" cy="4409435"/>
          </a:xfrm>
          <a:custGeom>
            <a:avLst/>
            <a:gdLst/>
            <a:ahLst/>
            <a:cxnLst/>
            <a:rect r="r" b="b" t="t" l="l"/>
            <a:pathLst>
              <a:path h="4409435" w="2469284">
                <a:moveTo>
                  <a:pt x="2469283" y="0"/>
                </a:moveTo>
                <a:lnTo>
                  <a:pt x="0" y="0"/>
                </a:lnTo>
                <a:lnTo>
                  <a:pt x="0" y="4409435"/>
                </a:lnTo>
                <a:lnTo>
                  <a:pt x="2469283" y="4409435"/>
                </a:lnTo>
                <a:lnTo>
                  <a:pt x="24692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030217" y="1013257"/>
            <a:ext cx="860074" cy="333578"/>
            <a:chOff x="0" y="0"/>
            <a:chExt cx="1146765" cy="444771"/>
          </a:xfrm>
        </p:grpSpPr>
        <p:grpSp>
          <p:nvGrpSpPr>
            <p:cNvPr name="Group 11" id="11"/>
            <p:cNvGrpSpPr/>
            <p:nvPr/>
          </p:nvGrpSpPr>
          <p:grpSpPr>
            <a:xfrm rot="0">
              <a:off x="0" y="0"/>
              <a:ext cx="444771" cy="4447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701994" y="0"/>
              <a:ext cx="444771" cy="4447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17" id="17"/>
          <p:cNvGrpSpPr/>
          <p:nvPr/>
        </p:nvGrpSpPr>
        <p:grpSpPr>
          <a:xfrm rot="0">
            <a:off x="16397710" y="1028700"/>
            <a:ext cx="860074" cy="333578"/>
            <a:chOff x="0" y="0"/>
            <a:chExt cx="1146765" cy="444771"/>
          </a:xfrm>
        </p:grpSpPr>
        <p:grpSp>
          <p:nvGrpSpPr>
            <p:cNvPr name="Group 18" id="18"/>
            <p:cNvGrpSpPr/>
            <p:nvPr/>
          </p:nvGrpSpPr>
          <p:grpSpPr>
            <a:xfrm rot="0">
              <a:off x="0" y="0"/>
              <a:ext cx="444771" cy="4447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701994" y="0"/>
              <a:ext cx="444771" cy="44477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TextBox 24" id="24"/>
          <p:cNvSpPr txBox="true"/>
          <p:nvPr/>
        </p:nvSpPr>
        <p:spPr>
          <a:xfrm rot="0">
            <a:off x="3619259" y="3410267"/>
            <a:ext cx="11049482" cy="3352165"/>
          </a:xfrm>
          <a:prstGeom prst="rect">
            <a:avLst/>
          </a:prstGeom>
        </p:spPr>
        <p:txBody>
          <a:bodyPr anchor="t" rtlCol="false" tIns="0" lIns="0" bIns="0" rIns="0">
            <a:spAutoFit/>
          </a:bodyPr>
          <a:lstStyle/>
          <a:p>
            <a:pPr algn="ctr">
              <a:lnSpc>
                <a:spcPts val="8959"/>
              </a:lnSpc>
              <a:spcBef>
                <a:spcPct val="0"/>
              </a:spcBef>
            </a:pPr>
            <a:r>
              <a:rPr lang="en-US" b="true" sz="6399">
                <a:solidFill>
                  <a:srgbClr val="000000"/>
                </a:solidFill>
                <a:latin typeface="Red Hat Display Bold"/>
                <a:ea typeface="Red Hat Display Bold"/>
                <a:cs typeface="Red Hat Display Bold"/>
                <a:sym typeface="Red Hat Display Bold"/>
              </a:rPr>
              <a:t>PREDIKSI DIABETES DENGAN ARTIFICIAL INTELLIGENCE</a:t>
            </a:r>
          </a:p>
        </p:txBody>
      </p:sp>
      <p:sp>
        <p:nvSpPr>
          <p:cNvPr name="TextBox 25" id="25"/>
          <p:cNvSpPr txBox="true"/>
          <p:nvPr/>
        </p:nvSpPr>
        <p:spPr>
          <a:xfrm rot="0">
            <a:off x="6614670" y="1001316"/>
            <a:ext cx="5058661" cy="537845"/>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Inter Medium"/>
                <a:ea typeface="Inter Medium"/>
                <a:cs typeface="Inter Medium"/>
                <a:sym typeface="Inter Medium"/>
              </a:rPr>
              <a:t>ARVIO ABE SUHENDAR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592344" y="5625664"/>
            <a:ext cx="5620521" cy="333578"/>
            <a:chOff x="0" y="0"/>
            <a:chExt cx="7494028"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5448"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1407443" y="0"/>
              <a:ext cx="444771" cy="4447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2118913" y="0"/>
              <a:ext cx="444771" cy="4447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2820908" y="0"/>
              <a:ext cx="444771" cy="44477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3526356" y="0"/>
              <a:ext cx="444771" cy="4447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4228350" y="0"/>
              <a:ext cx="444771" cy="44477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4939821" y="0"/>
              <a:ext cx="444771" cy="44477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7" id="27"/>
            <p:cNvGrpSpPr/>
            <p:nvPr/>
          </p:nvGrpSpPr>
          <p:grpSpPr>
            <a:xfrm rot="0">
              <a:off x="5641815" y="0"/>
              <a:ext cx="444771" cy="44477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0" id="30"/>
            <p:cNvGrpSpPr/>
            <p:nvPr/>
          </p:nvGrpSpPr>
          <p:grpSpPr>
            <a:xfrm rot="0">
              <a:off x="6347263" y="0"/>
              <a:ext cx="444771" cy="44477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3" id="33"/>
            <p:cNvGrpSpPr/>
            <p:nvPr/>
          </p:nvGrpSpPr>
          <p:grpSpPr>
            <a:xfrm rot="0">
              <a:off x="7049258" y="0"/>
              <a:ext cx="444771" cy="44477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36" id="36"/>
          <p:cNvSpPr/>
          <p:nvPr/>
        </p:nvSpPr>
        <p:spPr>
          <a:xfrm flipH="false" flipV="false" rot="0">
            <a:off x="1452436" y="2982193"/>
            <a:ext cx="5474579" cy="5750608"/>
          </a:xfrm>
          <a:custGeom>
            <a:avLst/>
            <a:gdLst/>
            <a:ahLst/>
            <a:cxnLst/>
            <a:rect r="r" b="b" t="t" l="l"/>
            <a:pathLst>
              <a:path h="5750608" w="5474579">
                <a:moveTo>
                  <a:pt x="0" y="0"/>
                </a:moveTo>
                <a:lnTo>
                  <a:pt x="5474579" y="0"/>
                </a:lnTo>
                <a:lnTo>
                  <a:pt x="5474579" y="5750608"/>
                </a:lnTo>
                <a:lnTo>
                  <a:pt x="0" y="5750608"/>
                </a:lnTo>
                <a:lnTo>
                  <a:pt x="0" y="0"/>
                </a:lnTo>
                <a:close/>
              </a:path>
            </a:pathLst>
          </a:custGeom>
          <a:blipFill>
            <a:blip r:embed="rId2"/>
            <a:stretch>
              <a:fillRect l="0" t="0" r="0" b="0"/>
            </a:stretch>
          </a:blipFill>
        </p:spPr>
      </p:sp>
      <p:sp>
        <p:nvSpPr>
          <p:cNvPr name="TextBox 37" id="37"/>
          <p:cNvSpPr txBox="true"/>
          <p:nvPr/>
        </p:nvSpPr>
        <p:spPr>
          <a:xfrm rot="0">
            <a:off x="1028700" y="933450"/>
            <a:ext cx="11796630" cy="821055"/>
          </a:xfrm>
          <a:prstGeom prst="rect">
            <a:avLst/>
          </a:prstGeom>
        </p:spPr>
        <p:txBody>
          <a:bodyPr anchor="t" rtlCol="false" tIns="0" lIns="0" bIns="0" rIns="0">
            <a:spAutoFit/>
          </a:bodyPr>
          <a:lstStyle/>
          <a:p>
            <a:pPr algn="l">
              <a:lnSpc>
                <a:spcPts val="6719"/>
              </a:lnSpc>
              <a:spcBef>
                <a:spcPct val="0"/>
              </a:spcBef>
            </a:pPr>
            <a:r>
              <a:rPr lang="en-US" b="true" sz="4800">
                <a:solidFill>
                  <a:srgbClr val="000000"/>
                </a:solidFill>
                <a:latin typeface="Red Hat Display Bold"/>
                <a:ea typeface="Red Hat Display Bold"/>
                <a:cs typeface="Red Hat Display Bold"/>
                <a:sym typeface="Red Hat Display Bold"/>
              </a:rPr>
              <a:t>EXPLORATORY DATA ANALYSIS (EDA)</a:t>
            </a:r>
          </a:p>
        </p:txBody>
      </p:sp>
      <p:sp>
        <p:nvSpPr>
          <p:cNvPr name="TextBox 38" id="38"/>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10</a:t>
            </a:r>
          </a:p>
        </p:txBody>
      </p:sp>
      <p:sp>
        <p:nvSpPr>
          <p:cNvPr name="TextBox 39" id="39"/>
          <p:cNvSpPr txBox="true"/>
          <p:nvPr/>
        </p:nvSpPr>
        <p:spPr>
          <a:xfrm rot="0">
            <a:off x="9342701" y="5092957"/>
            <a:ext cx="6965258" cy="1471930"/>
          </a:xfrm>
          <a:prstGeom prst="rect">
            <a:avLst/>
          </a:prstGeom>
        </p:spPr>
        <p:txBody>
          <a:bodyPr anchor="t" rtlCol="false" tIns="0" lIns="0" bIns="0" rIns="0">
            <a:spAutoFit/>
          </a:bodyPr>
          <a:lstStyle/>
          <a:p>
            <a:pPr algn="just">
              <a:lnSpc>
                <a:spcPts val="3919"/>
              </a:lnSpc>
            </a:pPr>
            <a:r>
              <a:rPr lang="en-US" sz="2799">
                <a:solidFill>
                  <a:srgbClr val="000000"/>
                </a:solidFill>
                <a:latin typeface="Inter"/>
                <a:ea typeface="Inter"/>
                <a:cs typeface="Inter"/>
                <a:sym typeface="Inter"/>
              </a:rPr>
              <a:t>As many as 34.9% had diabetes so it can be concluded that more people did not have diabetes as much as 65.1%.</a:t>
            </a:r>
          </a:p>
        </p:txBody>
      </p:sp>
      <p:sp>
        <p:nvSpPr>
          <p:cNvPr name="TextBox 40" id="40"/>
          <p:cNvSpPr txBox="true"/>
          <p:nvPr/>
        </p:nvSpPr>
        <p:spPr>
          <a:xfrm rot="0">
            <a:off x="1028700" y="2066587"/>
            <a:ext cx="7207116" cy="4813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Red Hat Display"/>
                <a:ea typeface="Red Hat Display"/>
                <a:cs typeface="Red Hat Display"/>
                <a:sym typeface="Red Hat Display"/>
              </a:rPr>
              <a:t>What percentage of patients have diabetes ?</a:t>
            </a:r>
          </a:p>
        </p:txBody>
      </p:sp>
      <p:grpSp>
        <p:nvGrpSpPr>
          <p:cNvPr name="Group 41" id="41"/>
          <p:cNvGrpSpPr/>
          <p:nvPr/>
        </p:nvGrpSpPr>
        <p:grpSpPr>
          <a:xfrm rot="0">
            <a:off x="16399226" y="1437604"/>
            <a:ext cx="860074" cy="333578"/>
            <a:chOff x="0" y="0"/>
            <a:chExt cx="1146765" cy="444771"/>
          </a:xfrm>
        </p:grpSpPr>
        <p:grpSp>
          <p:nvGrpSpPr>
            <p:cNvPr name="Group 42" id="42"/>
            <p:cNvGrpSpPr/>
            <p:nvPr/>
          </p:nvGrpSpPr>
          <p:grpSpPr>
            <a:xfrm rot="0">
              <a:off x="0" y="0"/>
              <a:ext cx="444771" cy="44477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45" id="45"/>
            <p:cNvGrpSpPr/>
            <p:nvPr/>
          </p:nvGrpSpPr>
          <p:grpSpPr>
            <a:xfrm rot="0">
              <a:off x="701994" y="0"/>
              <a:ext cx="444771" cy="44477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592344" y="5625664"/>
            <a:ext cx="5620521" cy="333578"/>
            <a:chOff x="0" y="0"/>
            <a:chExt cx="7494028"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5448"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1407443" y="0"/>
              <a:ext cx="444771" cy="4447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2118913" y="0"/>
              <a:ext cx="444771" cy="4447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2820908" y="0"/>
              <a:ext cx="444771" cy="44477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3526356" y="0"/>
              <a:ext cx="444771" cy="4447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4228350" y="0"/>
              <a:ext cx="444771" cy="44477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4939821" y="0"/>
              <a:ext cx="444771" cy="44477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7" id="27"/>
            <p:cNvGrpSpPr/>
            <p:nvPr/>
          </p:nvGrpSpPr>
          <p:grpSpPr>
            <a:xfrm rot="0">
              <a:off x="5641815" y="0"/>
              <a:ext cx="444771" cy="44477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0" id="30"/>
            <p:cNvGrpSpPr/>
            <p:nvPr/>
          </p:nvGrpSpPr>
          <p:grpSpPr>
            <a:xfrm rot="0">
              <a:off x="6347263" y="0"/>
              <a:ext cx="444771" cy="44477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3" id="33"/>
            <p:cNvGrpSpPr/>
            <p:nvPr/>
          </p:nvGrpSpPr>
          <p:grpSpPr>
            <a:xfrm rot="0">
              <a:off x="7049258" y="0"/>
              <a:ext cx="444771" cy="44477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36" id="36"/>
          <p:cNvSpPr/>
          <p:nvPr/>
        </p:nvSpPr>
        <p:spPr>
          <a:xfrm flipH="false" flipV="false" rot="0">
            <a:off x="9342964" y="2786260"/>
            <a:ext cx="7531704" cy="5816454"/>
          </a:xfrm>
          <a:custGeom>
            <a:avLst/>
            <a:gdLst/>
            <a:ahLst/>
            <a:cxnLst/>
            <a:rect r="r" b="b" t="t" l="l"/>
            <a:pathLst>
              <a:path h="5816454" w="7531704">
                <a:moveTo>
                  <a:pt x="0" y="0"/>
                </a:moveTo>
                <a:lnTo>
                  <a:pt x="7531704" y="0"/>
                </a:lnTo>
                <a:lnTo>
                  <a:pt x="7531704" y="5816454"/>
                </a:lnTo>
                <a:lnTo>
                  <a:pt x="0" y="5816454"/>
                </a:lnTo>
                <a:lnTo>
                  <a:pt x="0" y="0"/>
                </a:lnTo>
                <a:close/>
              </a:path>
            </a:pathLst>
          </a:custGeom>
          <a:blipFill>
            <a:blip r:embed="rId2"/>
            <a:stretch>
              <a:fillRect l="0" t="0" r="0" b="0"/>
            </a:stretch>
          </a:blipFill>
          <a:ln w="38100" cap="sq">
            <a:solidFill>
              <a:srgbClr val="000000"/>
            </a:solidFill>
            <a:prstDash val="solid"/>
            <a:miter/>
          </a:ln>
        </p:spPr>
      </p:sp>
      <p:sp>
        <p:nvSpPr>
          <p:cNvPr name="TextBox 37" id="37"/>
          <p:cNvSpPr txBox="true"/>
          <p:nvPr/>
        </p:nvSpPr>
        <p:spPr>
          <a:xfrm rot="0">
            <a:off x="1028700" y="933450"/>
            <a:ext cx="11796630" cy="821055"/>
          </a:xfrm>
          <a:prstGeom prst="rect">
            <a:avLst/>
          </a:prstGeom>
        </p:spPr>
        <p:txBody>
          <a:bodyPr anchor="t" rtlCol="false" tIns="0" lIns="0" bIns="0" rIns="0">
            <a:spAutoFit/>
          </a:bodyPr>
          <a:lstStyle/>
          <a:p>
            <a:pPr algn="l">
              <a:lnSpc>
                <a:spcPts val="6719"/>
              </a:lnSpc>
              <a:spcBef>
                <a:spcPct val="0"/>
              </a:spcBef>
            </a:pPr>
            <a:r>
              <a:rPr lang="en-US" b="true" sz="4800">
                <a:solidFill>
                  <a:srgbClr val="000000"/>
                </a:solidFill>
                <a:latin typeface="Red Hat Display Bold"/>
                <a:ea typeface="Red Hat Display Bold"/>
                <a:cs typeface="Red Hat Display Bold"/>
                <a:sym typeface="Red Hat Display Bold"/>
              </a:rPr>
              <a:t>EXPLORATORY DATA ANALYSIS (EDA)</a:t>
            </a:r>
          </a:p>
        </p:txBody>
      </p:sp>
      <p:sp>
        <p:nvSpPr>
          <p:cNvPr name="TextBox 38" id="38"/>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11</a:t>
            </a:r>
          </a:p>
        </p:txBody>
      </p:sp>
      <p:sp>
        <p:nvSpPr>
          <p:cNvPr name="TextBox 39" id="39"/>
          <p:cNvSpPr txBox="true"/>
          <p:nvPr/>
        </p:nvSpPr>
        <p:spPr>
          <a:xfrm rot="0">
            <a:off x="739510" y="5177597"/>
            <a:ext cx="6965258" cy="976630"/>
          </a:xfrm>
          <a:prstGeom prst="rect">
            <a:avLst/>
          </a:prstGeom>
        </p:spPr>
        <p:txBody>
          <a:bodyPr anchor="t" rtlCol="false" tIns="0" lIns="0" bIns="0" rIns="0">
            <a:spAutoFit/>
          </a:bodyPr>
          <a:lstStyle/>
          <a:p>
            <a:pPr algn="just">
              <a:lnSpc>
                <a:spcPts val="3919"/>
              </a:lnSpc>
            </a:pPr>
            <a:r>
              <a:rPr lang="en-US" sz="2799">
                <a:solidFill>
                  <a:srgbClr val="000000"/>
                </a:solidFill>
                <a:latin typeface="Inter"/>
                <a:ea typeface="Inter"/>
                <a:cs typeface="Inter"/>
                <a:sym typeface="Inter"/>
              </a:rPr>
              <a:t>The graph shows that patients with high BMI and glucose values ​​have diabetes.</a:t>
            </a:r>
          </a:p>
        </p:txBody>
      </p:sp>
      <p:sp>
        <p:nvSpPr>
          <p:cNvPr name="TextBox 40" id="40"/>
          <p:cNvSpPr txBox="true"/>
          <p:nvPr/>
        </p:nvSpPr>
        <p:spPr>
          <a:xfrm rot="0">
            <a:off x="1028700" y="2066587"/>
            <a:ext cx="10192209" cy="4813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Red Hat Display"/>
                <a:ea typeface="Red Hat Display"/>
                <a:cs typeface="Red Hat Display"/>
                <a:sym typeface="Red Hat Display"/>
              </a:rPr>
              <a:t>How big a role do BMI and Glucose play in predicting diabetes ?</a:t>
            </a:r>
          </a:p>
        </p:txBody>
      </p:sp>
      <p:grpSp>
        <p:nvGrpSpPr>
          <p:cNvPr name="Group 41" id="41"/>
          <p:cNvGrpSpPr/>
          <p:nvPr/>
        </p:nvGrpSpPr>
        <p:grpSpPr>
          <a:xfrm rot="0">
            <a:off x="16399226" y="1437604"/>
            <a:ext cx="860074" cy="333578"/>
            <a:chOff x="0" y="0"/>
            <a:chExt cx="1146765" cy="444771"/>
          </a:xfrm>
        </p:grpSpPr>
        <p:grpSp>
          <p:nvGrpSpPr>
            <p:cNvPr name="Group 42" id="42"/>
            <p:cNvGrpSpPr/>
            <p:nvPr/>
          </p:nvGrpSpPr>
          <p:grpSpPr>
            <a:xfrm rot="0">
              <a:off x="0" y="0"/>
              <a:ext cx="444771" cy="44477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45" id="45"/>
            <p:cNvGrpSpPr/>
            <p:nvPr/>
          </p:nvGrpSpPr>
          <p:grpSpPr>
            <a:xfrm rot="0">
              <a:off x="701994" y="0"/>
              <a:ext cx="444771" cy="44477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7226" y="2621429"/>
            <a:ext cx="8346599" cy="7394794"/>
          </a:xfrm>
          <a:custGeom>
            <a:avLst/>
            <a:gdLst/>
            <a:ahLst/>
            <a:cxnLst/>
            <a:rect r="r" b="b" t="t" l="l"/>
            <a:pathLst>
              <a:path h="7394794" w="8346599">
                <a:moveTo>
                  <a:pt x="0" y="0"/>
                </a:moveTo>
                <a:lnTo>
                  <a:pt x="8346599" y="0"/>
                </a:lnTo>
                <a:lnTo>
                  <a:pt x="8346599" y="7394793"/>
                </a:lnTo>
                <a:lnTo>
                  <a:pt x="0" y="7394793"/>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1017226" y="332755"/>
            <a:ext cx="11796630" cy="821055"/>
          </a:xfrm>
          <a:prstGeom prst="rect">
            <a:avLst/>
          </a:prstGeom>
        </p:spPr>
        <p:txBody>
          <a:bodyPr anchor="t" rtlCol="false" tIns="0" lIns="0" bIns="0" rIns="0">
            <a:spAutoFit/>
          </a:bodyPr>
          <a:lstStyle/>
          <a:p>
            <a:pPr algn="l">
              <a:lnSpc>
                <a:spcPts val="6719"/>
              </a:lnSpc>
              <a:spcBef>
                <a:spcPct val="0"/>
              </a:spcBef>
            </a:pPr>
            <a:r>
              <a:rPr lang="en-US" b="true" sz="4800">
                <a:solidFill>
                  <a:srgbClr val="000000"/>
                </a:solidFill>
                <a:latin typeface="Red Hat Display Bold"/>
                <a:ea typeface="Red Hat Display Bold"/>
                <a:cs typeface="Red Hat Display Bold"/>
                <a:sym typeface="Red Hat Display Bold"/>
              </a:rPr>
              <a:t>EXPLORATORY DATA ANALYSIS (EDA)</a:t>
            </a:r>
          </a:p>
        </p:txBody>
      </p:sp>
      <p:sp>
        <p:nvSpPr>
          <p:cNvPr name="TextBox 4" id="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12</a:t>
            </a:r>
          </a:p>
        </p:txBody>
      </p:sp>
      <p:sp>
        <p:nvSpPr>
          <p:cNvPr name="TextBox 5" id="5"/>
          <p:cNvSpPr txBox="true"/>
          <p:nvPr/>
        </p:nvSpPr>
        <p:spPr>
          <a:xfrm rot="0">
            <a:off x="1028700" y="1370729"/>
            <a:ext cx="9442108" cy="9766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Red Hat Display"/>
                <a:ea typeface="Red Hat Display"/>
                <a:cs typeface="Red Hat Display"/>
                <a:sym typeface="Red Hat Display"/>
              </a:rPr>
              <a:t>Based on the correlation or feature importance results, which features contribute the most to diabetes prediction ?</a:t>
            </a:r>
          </a:p>
        </p:txBody>
      </p:sp>
      <p:sp>
        <p:nvSpPr>
          <p:cNvPr name="TextBox 6" id="6"/>
          <p:cNvSpPr txBox="true"/>
          <p:nvPr/>
        </p:nvSpPr>
        <p:spPr>
          <a:xfrm rot="0">
            <a:off x="10294042" y="4041001"/>
            <a:ext cx="6965258" cy="2957830"/>
          </a:xfrm>
          <a:prstGeom prst="rect">
            <a:avLst/>
          </a:prstGeom>
        </p:spPr>
        <p:txBody>
          <a:bodyPr anchor="t" rtlCol="false" tIns="0" lIns="0" bIns="0" rIns="0">
            <a:spAutoFit/>
          </a:bodyPr>
          <a:lstStyle/>
          <a:p>
            <a:pPr algn="just">
              <a:lnSpc>
                <a:spcPts val="3919"/>
              </a:lnSpc>
            </a:pPr>
            <a:r>
              <a:rPr lang="en-US" sz="2799">
                <a:solidFill>
                  <a:srgbClr val="000000"/>
                </a:solidFill>
                <a:latin typeface="Inter"/>
                <a:ea typeface="Inter"/>
                <a:cs typeface="Inter"/>
                <a:sym typeface="Inter"/>
              </a:rPr>
              <a:t>The most correlated feature to predict diabetes is "Glucose" as much as 0.49 and the lowest is "BloodPressure" as much as 0.17. For the highest relationship is between "SkinThickness" and "BMI" as much as 0.56.</a:t>
            </a:r>
          </a:p>
        </p:txBody>
      </p:sp>
      <p:grpSp>
        <p:nvGrpSpPr>
          <p:cNvPr name="Group 7" id="7"/>
          <p:cNvGrpSpPr/>
          <p:nvPr/>
        </p:nvGrpSpPr>
        <p:grpSpPr>
          <a:xfrm rot="0">
            <a:off x="9917101" y="7526111"/>
            <a:ext cx="7719139" cy="77191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0" id="10"/>
          <p:cNvGrpSpPr/>
          <p:nvPr/>
        </p:nvGrpSpPr>
        <p:grpSpPr>
          <a:xfrm rot="0">
            <a:off x="16399226" y="1437604"/>
            <a:ext cx="860074" cy="333578"/>
            <a:chOff x="0" y="0"/>
            <a:chExt cx="1146765" cy="444771"/>
          </a:xfrm>
        </p:grpSpPr>
        <p:grpSp>
          <p:nvGrpSpPr>
            <p:cNvPr name="Group 11" id="11"/>
            <p:cNvGrpSpPr/>
            <p:nvPr/>
          </p:nvGrpSpPr>
          <p:grpSpPr>
            <a:xfrm rot="0">
              <a:off x="0" y="0"/>
              <a:ext cx="444771" cy="4447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701994" y="0"/>
              <a:ext cx="444771" cy="4447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99226" y="8924722"/>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16399226" y="1437604"/>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aphicFrame>
        <p:nvGraphicFramePr>
          <p:cNvPr name="Object 16" id="16"/>
          <p:cNvGraphicFramePr/>
          <p:nvPr/>
        </p:nvGraphicFramePr>
        <p:xfrm>
          <a:off x="2423673" y="2612213"/>
          <a:ext cx="16230600" cy="7097624"/>
        </p:xfrm>
        <a:graphic>
          <a:graphicData uri="http://schemas.openxmlformats.org/presentationml/2006/ole">
            <p:oleObj imgW="19469100" imgH="103378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17" id="17"/>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13</a:t>
            </a:r>
          </a:p>
        </p:txBody>
      </p:sp>
      <p:sp>
        <p:nvSpPr>
          <p:cNvPr name="TextBox 18" id="18"/>
          <p:cNvSpPr txBox="true"/>
          <p:nvPr/>
        </p:nvSpPr>
        <p:spPr>
          <a:xfrm rot="0">
            <a:off x="1074861" y="7009346"/>
            <a:ext cx="15754403" cy="2082165"/>
          </a:xfrm>
          <a:prstGeom prst="rect">
            <a:avLst/>
          </a:prstGeom>
        </p:spPr>
        <p:txBody>
          <a:bodyPr anchor="t" rtlCol="false" tIns="0" lIns="0" bIns="0" rIns="0">
            <a:spAutoFit/>
          </a:bodyPr>
          <a:lstStyle/>
          <a:p>
            <a:pPr algn="just">
              <a:lnSpc>
                <a:spcPts val="3359"/>
              </a:lnSpc>
            </a:pPr>
            <a:r>
              <a:rPr lang="en-US" sz="2400">
                <a:solidFill>
                  <a:srgbClr val="000000"/>
                </a:solidFill>
                <a:latin typeface="Inter"/>
                <a:ea typeface="Inter"/>
                <a:cs typeface="Inter"/>
                <a:sym typeface="Inter"/>
              </a:rPr>
              <a:t>The Decision Tree model is the best model because this model excels in all parts so this model is suitable for use in making predictions compared to other models. The model can provide an accuracy score of 0.8 so it can be said that the model can work well to predict diabetes. Non-diabetic patients are predicted more accurately than diabetic patients which can be seen from the results of precision and recall which are higher than diabetic patients.</a:t>
            </a:r>
          </a:p>
        </p:txBody>
      </p:sp>
      <p:sp>
        <p:nvSpPr>
          <p:cNvPr name="TextBox 19" id="19"/>
          <p:cNvSpPr txBox="true"/>
          <p:nvPr/>
        </p:nvSpPr>
        <p:spPr>
          <a:xfrm rot="0">
            <a:off x="1028700" y="737552"/>
            <a:ext cx="8313539" cy="1094740"/>
          </a:xfrm>
          <a:prstGeom prst="rect">
            <a:avLst/>
          </a:prstGeom>
        </p:spPr>
        <p:txBody>
          <a:bodyPr anchor="t" rtlCol="false" tIns="0" lIns="0" bIns="0" rIns="0">
            <a:spAutoFit/>
          </a:bodyPr>
          <a:lstStyle/>
          <a:p>
            <a:pPr algn="ctr" marL="0" indent="0" lvl="0">
              <a:lnSpc>
                <a:spcPts val="8959"/>
              </a:lnSpc>
              <a:spcBef>
                <a:spcPct val="0"/>
              </a:spcBef>
            </a:pPr>
            <a:r>
              <a:rPr lang="en-US" b="true" sz="6399">
                <a:solidFill>
                  <a:srgbClr val="000000"/>
                </a:solidFill>
                <a:latin typeface="Canva Sans Bold"/>
                <a:ea typeface="Canva Sans Bold"/>
                <a:cs typeface="Canva Sans Bold"/>
                <a:sym typeface="Canva Sans Bold"/>
              </a:rPr>
              <a:t>Classification Report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99226" y="1437604"/>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9" id="9"/>
          <p:cNvSpPr/>
          <p:nvPr/>
        </p:nvSpPr>
        <p:spPr>
          <a:xfrm flipH="false" flipV="false" rot="0">
            <a:off x="8979067" y="2584392"/>
            <a:ext cx="7850196" cy="6309609"/>
          </a:xfrm>
          <a:custGeom>
            <a:avLst/>
            <a:gdLst/>
            <a:ahLst/>
            <a:cxnLst/>
            <a:rect r="r" b="b" t="t" l="l"/>
            <a:pathLst>
              <a:path h="6309609" w="7850196">
                <a:moveTo>
                  <a:pt x="0" y="0"/>
                </a:moveTo>
                <a:lnTo>
                  <a:pt x="7850196" y="0"/>
                </a:lnTo>
                <a:lnTo>
                  <a:pt x="7850196" y="6309609"/>
                </a:lnTo>
                <a:lnTo>
                  <a:pt x="0" y="6309609"/>
                </a:lnTo>
                <a:lnTo>
                  <a:pt x="0" y="0"/>
                </a:lnTo>
                <a:close/>
              </a:path>
            </a:pathLst>
          </a:custGeom>
          <a:blipFill>
            <a:blip r:embed="rId2"/>
            <a:stretch>
              <a:fillRect l="0" t="0" r="0" b="0"/>
            </a:stretch>
          </a:blipFill>
        </p:spPr>
      </p:sp>
      <p:sp>
        <p:nvSpPr>
          <p:cNvPr name="TextBox 10" id="10"/>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14</a:t>
            </a:r>
          </a:p>
        </p:txBody>
      </p:sp>
      <p:sp>
        <p:nvSpPr>
          <p:cNvPr name="TextBox 11" id="11"/>
          <p:cNvSpPr txBox="true"/>
          <p:nvPr/>
        </p:nvSpPr>
        <p:spPr>
          <a:xfrm rot="0">
            <a:off x="5982827" y="1084963"/>
            <a:ext cx="6322346" cy="9436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ROC-AUC CURVE</a:t>
            </a:r>
          </a:p>
        </p:txBody>
      </p:sp>
      <p:sp>
        <p:nvSpPr>
          <p:cNvPr name="TextBox 12" id="12"/>
          <p:cNvSpPr txBox="true"/>
          <p:nvPr/>
        </p:nvSpPr>
        <p:spPr>
          <a:xfrm rot="0">
            <a:off x="1028700" y="4288155"/>
            <a:ext cx="7442067" cy="1663065"/>
          </a:xfrm>
          <a:prstGeom prst="rect">
            <a:avLst/>
          </a:prstGeom>
        </p:spPr>
        <p:txBody>
          <a:bodyPr anchor="t" rtlCol="false" tIns="0" lIns="0" bIns="0" rIns="0">
            <a:spAutoFit/>
          </a:bodyPr>
          <a:lstStyle/>
          <a:p>
            <a:pPr algn="just">
              <a:lnSpc>
                <a:spcPts val="3359"/>
              </a:lnSpc>
            </a:pPr>
            <a:r>
              <a:rPr lang="en-US" sz="2400">
                <a:solidFill>
                  <a:srgbClr val="000000"/>
                </a:solidFill>
                <a:latin typeface="Inter"/>
                <a:ea typeface="Inter"/>
                <a:cs typeface="Inter"/>
                <a:sym typeface="Inter"/>
              </a:rPr>
              <a:t>All models have learned well, with values exceeding 0.75. However, the Logistic Regression model achieved the best AUC, with 0.82, although the differences between the models were small.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468203"/>
            <a:ext cx="7361600" cy="3503498"/>
          </a:xfrm>
          <a:custGeom>
            <a:avLst/>
            <a:gdLst/>
            <a:ahLst/>
            <a:cxnLst/>
            <a:rect r="r" b="b" t="t" l="l"/>
            <a:pathLst>
              <a:path h="3503498" w="7361600">
                <a:moveTo>
                  <a:pt x="0" y="0"/>
                </a:moveTo>
                <a:lnTo>
                  <a:pt x="7361600" y="0"/>
                </a:lnTo>
                <a:lnTo>
                  <a:pt x="7361600" y="3503498"/>
                </a:lnTo>
                <a:lnTo>
                  <a:pt x="0" y="3503498"/>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9667138" y="4468203"/>
            <a:ext cx="7374297" cy="3503498"/>
          </a:xfrm>
          <a:custGeom>
            <a:avLst/>
            <a:gdLst/>
            <a:ahLst/>
            <a:cxnLst/>
            <a:rect r="r" b="b" t="t" l="l"/>
            <a:pathLst>
              <a:path h="3503498" w="7374297">
                <a:moveTo>
                  <a:pt x="0" y="0"/>
                </a:moveTo>
                <a:lnTo>
                  <a:pt x="7374298" y="0"/>
                </a:lnTo>
                <a:lnTo>
                  <a:pt x="7374298" y="3503498"/>
                </a:lnTo>
                <a:lnTo>
                  <a:pt x="0" y="3503498"/>
                </a:lnTo>
                <a:lnTo>
                  <a:pt x="0" y="0"/>
                </a:lnTo>
                <a:close/>
              </a:path>
            </a:pathLst>
          </a:custGeom>
          <a:blipFill>
            <a:blip r:embed="rId3"/>
            <a:stretch>
              <a:fillRect l="0" t="0" r="0" b="0"/>
            </a:stretch>
          </a:blipFill>
          <a:ln w="38100" cap="sq">
            <a:solidFill>
              <a:srgbClr val="000000"/>
            </a:solidFill>
            <a:prstDash val="solid"/>
            <a:miter/>
          </a:ln>
        </p:spPr>
      </p:sp>
      <p:sp>
        <p:nvSpPr>
          <p:cNvPr name="TextBox 4" id="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15</a:t>
            </a:r>
          </a:p>
        </p:txBody>
      </p:sp>
      <p:sp>
        <p:nvSpPr>
          <p:cNvPr name="TextBox 5" id="5"/>
          <p:cNvSpPr txBox="true"/>
          <p:nvPr/>
        </p:nvSpPr>
        <p:spPr>
          <a:xfrm rot="0">
            <a:off x="1028700" y="1929593"/>
            <a:ext cx="8115300" cy="9436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PREDICTION RESULTS</a:t>
            </a:r>
          </a:p>
        </p:txBody>
      </p:sp>
      <p:sp>
        <p:nvSpPr>
          <p:cNvPr name="TextBox 6" id="6"/>
          <p:cNvSpPr txBox="true"/>
          <p:nvPr/>
        </p:nvSpPr>
        <p:spPr>
          <a:xfrm rot="0">
            <a:off x="1028700" y="3572041"/>
            <a:ext cx="2802283" cy="481330"/>
          </a:xfrm>
          <a:prstGeom prst="rect">
            <a:avLst/>
          </a:prstGeom>
        </p:spPr>
        <p:txBody>
          <a:bodyPr anchor="t" rtlCol="false" tIns="0" lIns="0" bIns="0" rIns="0">
            <a:spAutoFit/>
          </a:bodyPr>
          <a:lstStyle/>
          <a:p>
            <a:pPr algn="just">
              <a:lnSpc>
                <a:spcPts val="3919"/>
              </a:lnSpc>
            </a:pPr>
            <a:r>
              <a:rPr lang="en-US" sz="2799">
                <a:solidFill>
                  <a:srgbClr val="000000"/>
                </a:solidFill>
                <a:latin typeface="Inter"/>
                <a:ea typeface="Inter"/>
                <a:cs typeface="Inter"/>
                <a:sym typeface="Inter"/>
              </a:rPr>
              <a:t>Diabetes = YES</a:t>
            </a:r>
          </a:p>
        </p:txBody>
      </p:sp>
      <p:sp>
        <p:nvSpPr>
          <p:cNvPr name="TextBox 7" id="7"/>
          <p:cNvSpPr txBox="true"/>
          <p:nvPr/>
        </p:nvSpPr>
        <p:spPr>
          <a:xfrm rot="0">
            <a:off x="9667138" y="3572041"/>
            <a:ext cx="2802283" cy="481330"/>
          </a:xfrm>
          <a:prstGeom prst="rect">
            <a:avLst/>
          </a:prstGeom>
        </p:spPr>
        <p:txBody>
          <a:bodyPr anchor="t" rtlCol="false" tIns="0" lIns="0" bIns="0" rIns="0">
            <a:spAutoFit/>
          </a:bodyPr>
          <a:lstStyle/>
          <a:p>
            <a:pPr algn="just">
              <a:lnSpc>
                <a:spcPts val="3919"/>
              </a:lnSpc>
            </a:pPr>
            <a:r>
              <a:rPr lang="en-US" sz="2799">
                <a:solidFill>
                  <a:srgbClr val="000000"/>
                </a:solidFill>
                <a:latin typeface="Inter"/>
                <a:ea typeface="Inter"/>
                <a:cs typeface="Inter"/>
                <a:sym typeface="Inter"/>
              </a:rPr>
              <a:t>Diabetes = NO</a:t>
            </a:r>
          </a:p>
        </p:txBody>
      </p:sp>
      <p:grpSp>
        <p:nvGrpSpPr>
          <p:cNvPr name="Group 8" id="8"/>
          <p:cNvGrpSpPr/>
          <p:nvPr/>
        </p:nvGrpSpPr>
        <p:grpSpPr>
          <a:xfrm rot="0">
            <a:off x="16399226" y="1437604"/>
            <a:ext cx="860074" cy="333578"/>
            <a:chOff x="0" y="0"/>
            <a:chExt cx="1146765" cy="444771"/>
          </a:xfrm>
        </p:grpSpPr>
        <p:grpSp>
          <p:nvGrpSpPr>
            <p:cNvPr name="Group 9" id="9"/>
            <p:cNvGrpSpPr/>
            <p:nvPr/>
          </p:nvGrpSpPr>
          <p:grpSpPr>
            <a:xfrm rot="0">
              <a:off x="0" y="0"/>
              <a:ext cx="444771" cy="4447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701994" y="0"/>
              <a:ext cx="444771" cy="4447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866051" y="1000125"/>
            <a:ext cx="1393249" cy="281036"/>
          </a:xfrm>
          <a:prstGeom prst="rect">
            <a:avLst/>
          </a:prstGeom>
        </p:spPr>
        <p:txBody>
          <a:bodyPr anchor="t" rtlCol="false" tIns="0" lIns="0" bIns="0" rIns="0">
            <a:spAutoFit/>
          </a:bodyPr>
          <a:lstStyle/>
          <a:p>
            <a:pPr algn="r">
              <a:lnSpc>
                <a:spcPts val="2359"/>
              </a:lnSpc>
              <a:spcBef>
                <a:spcPct val="0"/>
              </a:spcBef>
            </a:pPr>
            <a:r>
              <a:rPr lang="en-US" b="true" sz="1685" spc="505">
                <a:solidFill>
                  <a:srgbClr val="000000"/>
                </a:solidFill>
                <a:latin typeface="Red Hat Display Bold"/>
                <a:ea typeface="Red Hat Display Bold"/>
                <a:cs typeface="Red Hat Display Bold"/>
                <a:sym typeface="Red Hat Display Bold"/>
              </a:rPr>
              <a:t>PAGE 16</a:t>
            </a:r>
          </a:p>
        </p:txBody>
      </p:sp>
      <p:grpSp>
        <p:nvGrpSpPr>
          <p:cNvPr name="Group 3" id="3"/>
          <p:cNvGrpSpPr/>
          <p:nvPr/>
        </p:nvGrpSpPr>
        <p:grpSpPr>
          <a:xfrm rot="0">
            <a:off x="9223729" y="4531317"/>
            <a:ext cx="8035571" cy="4726983"/>
            <a:chOff x="0" y="0"/>
            <a:chExt cx="969327" cy="570214"/>
          </a:xfrm>
        </p:grpSpPr>
        <p:sp>
          <p:nvSpPr>
            <p:cNvPr name="Freeform 4" id="4"/>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l="0" t="-6629" r="0" b="-6629"/>
              </a:stretch>
            </a:blipFill>
          </p:spPr>
        </p:sp>
      </p:grpSp>
      <p:grpSp>
        <p:nvGrpSpPr>
          <p:cNvPr name="Group 5" id="5"/>
          <p:cNvGrpSpPr/>
          <p:nvPr/>
        </p:nvGrpSpPr>
        <p:grpSpPr>
          <a:xfrm rot="0">
            <a:off x="1028700" y="4531317"/>
            <a:ext cx="8035571" cy="4726983"/>
            <a:chOff x="0" y="0"/>
            <a:chExt cx="969327" cy="570214"/>
          </a:xfrm>
        </p:grpSpPr>
        <p:sp>
          <p:nvSpPr>
            <p:cNvPr name="Freeform 6" id="6"/>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l="0" t="-6629" r="0" b="-6629"/>
              </a:stretch>
            </a:blipFill>
          </p:spPr>
        </p:sp>
      </p:grpSp>
      <p:sp>
        <p:nvSpPr>
          <p:cNvPr name="TextBox 7" id="7"/>
          <p:cNvSpPr txBox="true"/>
          <p:nvPr/>
        </p:nvSpPr>
        <p:spPr>
          <a:xfrm rot="0">
            <a:off x="1028700" y="1638738"/>
            <a:ext cx="4992433" cy="9436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CONCLUSION</a:t>
            </a:r>
          </a:p>
        </p:txBody>
      </p:sp>
      <p:sp>
        <p:nvSpPr>
          <p:cNvPr name="TextBox 8" id="8"/>
          <p:cNvSpPr txBox="true"/>
          <p:nvPr/>
        </p:nvSpPr>
        <p:spPr>
          <a:xfrm rot="0">
            <a:off x="1028700" y="2908006"/>
            <a:ext cx="12212815" cy="824865"/>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Inter"/>
                <a:ea typeface="Inter"/>
                <a:cs typeface="Inter"/>
                <a:sym typeface="Inter"/>
              </a:rPr>
              <a:t>Early detection through AI improves treatment response and patient outcomes.</a:t>
            </a:r>
          </a:p>
          <a:p>
            <a:pPr algn="just" marL="518160" indent="-259080" lvl="1">
              <a:lnSpc>
                <a:spcPts val="3359"/>
              </a:lnSpc>
              <a:buFont typeface="Arial"/>
              <a:buChar char="•"/>
            </a:pPr>
            <a:r>
              <a:rPr lang="en-US" sz="2400">
                <a:solidFill>
                  <a:srgbClr val="000000"/>
                </a:solidFill>
                <a:latin typeface="Inter"/>
                <a:ea typeface="Inter"/>
                <a:cs typeface="Inter"/>
                <a:sym typeface="Inter"/>
              </a:rPr>
              <a:t>AI models can effectively predict diabetes based on medical features.</a:t>
            </a:r>
          </a:p>
        </p:txBody>
      </p:sp>
      <p:grpSp>
        <p:nvGrpSpPr>
          <p:cNvPr name="Group 9" id="9"/>
          <p:cNvGrpSpPr/>
          <p:nvPr/>
        </p:nvGrpSpPr>
        <p:grpSpPr>
          <a:xfrm rot="0">
            <a:off x="16399226" y="1437604"/>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811770"/>
            <a:ext cx="5497931" cy="9436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FUTURE WORK</a:t>
            </a:r>
          </a:p>
        </p:txBody>
      </p:sp>
      <p:sp>
        <p:nvSpPr>
          <p:cNvPr name="TextBox 3" id="3"/>
          <p:cNvSpPr txBox="true"/>
          <p:nvPr/>
        </p:nvSpPr>
        <p:spPr>
          <a:xfrm rot="0">
            <a:off x="8633759" y="7859395"/>
            <a:ext cx="8767353" cy="824865"/>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Inter"/>
                <a:ea typeface="Inter"/>
                <a:cs typeface="Inter"/>
                <a:sym typeface="Inter"/>
              </a:rPr>
              <a:t>Model improvement (Hyperparameter Tuning)</a:t>
            </a:r>
          </a:p>
          <a:p>
            <a:pPr algn="just" marL="518160" indent="-259080" lvl="1">
              <a:lnSpc>
                <a:spcPts val="3359"/>
              </a:lnSpc>
              <a:buFont typeface="Arial"/>
              <a:buChar char="•"/>
            </a:pPr>
            <a:r>
              <a:rPr lang="en-US" sz="2400">
                <a:solidFill>
                  <a:srgbClr val="000000"/>
                </a:solidFill>
                <a:latin typeface="Inter"/>
                <a:ea typeface="Inter"/>
                <a:cs typeface="Inter"/>
                <a:sym typeface="Inter"/>
              </a:rPr>
              <a:t>Using bigger data</a:t>
            </a:r>
          </a:p>
        </p:txBody>
      </p:sp>
      <p:sp>
        <p:nvSpPr>
          <p:cNvPr name="TextBox 4" id="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17</a:t>
            </a:r>
          </a:p>
        </p:txBody>
      </p:sp>
      <p:grpSp>
        <p:nvGrpSpPr>
          <p:cNvPr name="Group 5" id="5"/>
          <p:cNvGrpSpPr/>
          <p:nvPr/>
        </p:nvGrpSpPr>
        <p:grpSpPr>
          <a:xfrm rot="0">
            <a:off x="9223729" y="2087176"/>
            <a:ext cx="8035571" cy="4726983"/>
            <a:chOff x="0" y="0"/>
            <a:chExt cx="969327" cy="570214"/>
          </a:xfrm>
        </p:grpSpPr>
        <p:sp>
          <p:nvSpPr>
            <p:cNvPr name="Freeform 6" id="6"/>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2"/>
              <a:stretch>
                <a:fillRect l="0" t="-6735" r="0" b="-6735"/>
              </a:stretch>
            </a:blipFill>
          </p:spPr>
        </p:sp>
      </p:grpSp>
      <p:grpSp>
        <p:nvGrpSpPr>
          <p:cNvPr name="Group 7" id="7"/>
          <p:cNvGrpSpPr/>
          <p:nvPr/>
        </p:nvGrpSpPr>
        <p:grpSpPr>
          <a:xfrm rot="0">
            <a:off x="1028700" y="2087176"/>
            <a:ext cx="8035571" cy="4726983"/>
            <a:chOff x="0" y="0"/>
            <a:chExt cx="969327" cy="570214"/>
          </a:xfrm>
        </p:grpSpPr>
        <p:sp>
          <p:nvSpPr>
            <p:cNvPr name="Freeform 8" id="8"/>
            <p:cNvSpPr/>
            <p:nvPr/>
          </p:nvSpPr>
          <p:spPr>
            <a:xfrm flipH="false" flipV="false" rot="0">
              <a:off x="0" y="0"/>
              <a:ext cx="969327" cy="570214"/>
            </a:xfrm>
            <a:custGeom>
              <a:avLst/>
              <a:gdLst/>
              <a:ahLst/>
              <a:cxnLst/>
              <a:rect r="r" b="b" t="t" l="l"/>
              <a:pathLst>
                <a:path h="570214" w="969327">
                  <a:moveTo>
                    <a:pt x="22159" y="0"/>
                  </a:moveTo>
                  <a:lnTo>
                    <a:pt x="947168" y="0"/>
                  </a:lnTo>
                  <a:cubicBezTo>
                    <a:pt x="959406" y="0"/>
                    <a:pt x="969327" y="9921"/>
                    <a:pt x="969327" y="22159"/>
                  </a:cubicBezTo>
                  <a:lnTo>
                    <a:pt x="969327" y="548054"/>
                  </a:lnTo>
                  <a:cubicBezTo>
                    <a:pt x="969327" y="560293"/>
                    <a:pt x="959406" y="570214"/>
                    <a:pt x="947168" y="570214"/>
                  </a:cubicBezTo>
                  <a:lnTo>
                    <a:pt x="22159" y="570214"/>
                  </a:lnTo>
                  <a:cubicBezTo>
                    <a:pt x="9921" y="570214"/>
                    <a:pt x="0" y="560293"/>
                    <a:pt x="0" y="548054"/>
                  </a:cubicBezTo>
                  <a:lnTo>
                    <a:pt x="0" y="22159"/>
                  </a:lnTo>
                  <a:cubicBezTo>
                    <a:pt x="0" y="9921"/>
                    <a:pt x="9921" y="0"/>
                    <a:pt x="22159" y="0"/>
                  </a:cubicBezTo>
                  <a:close/>
                </a:path>
              </a:pathLst>
            </a:custGeom>
            <a:blipFill>
              <a:blip r:embed="rId3"/>
              <a:stretch>
                <a:fillRect l="0" t="-6629" r="0" b="-6629"/>
              </a:stretch>
            </a:blipFill>
          </p:spPr>
        </p:sp>
      </p:grpSp>
      <p:grpSp>
        <p:nvGrpSpPr>
          <p:cNvPr name="Group 9" id="9"/>
          <p:cNvGrpSpPr/>
          <p:nvPr/>
        </p:nvGrpSpPr>
        <p:grpSpPr>
          <a:xfrm rot="0">
            <a:off x="16399226" y="1437604"/>
            <a:ext cx="860074" cy="333578"/>
            <a:chOff x="0" y="0"/>
            <a:chExt cx="1146765" cy="444771"/>
          </a:xfrm>
        </p:grpSpPr>
        <p:grpSp>
          <p:nvGrpSpPr>
            <p:cNvPr name="Group 10" id="10"/>
            <p:cNvGrpSpPr/>
            <p:nvPr/>
          </p:nvGrpSpPr>
          <p:grpSpPr>
            <a:xfrm rot="0">
              <a:off x="0" y="0"/>
              <a:ext cx="444771" cy="44477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3" id="13"/>
            <p:cNvGrpSpPr/>
            <p:nvPr/>
          </p:nvGrpSpPr>
          <p:grpSpPr>
            <a:xfrm rot="0">
              <a:off x="701994" y="0"/>
              <a:ext cx="444771" cy="44477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752438"/>
            <a:ext cx="10417835" cy="3693281"/>
            <a:chOff x="0" y="0"/>
            <a:chExt cx="1256699" cy="445519"/>
          </a:xfrm>
        </p:grpSpPr>
        <p:sp>
          <p:nvSpPr>
            <p:cNvPr name="Freeform 3" id="3"/>
            <p:cNvSpPr/>
            <p:nvPr/>
          </p:nvSpPr>
          <p:spPr>
            <a:xfrm flipH="false" flipV="false" rot="0">
              <a:off x="0" y="0"/>
              <a:ext cx="1256699" cy="445519"/>
            </a:xfrm>
            <a:custGeom>
              <a:avLst/>
              <a:gdLst/>
              <a:ahLst/>
              <a:cxnLst/>
              <a:rect r="r" b="b" t="t" l="l"/>
              <a:pathLst>
                <a:path h="445519" w="1256699">
                  <a:moveTo>
                    <a:pt x="17092" y="0"/>
                  </a:moveTo>
                  <a:lnTo>
                    <a:pt x="1239606" y="0"/>
                  </a:lnTo>
                  <a:cubicBezTo>
                    <a:pt x="1244139" y="0"/>
                    <a:pt x="1248487" y="1801"/>
                    <a:pt x="1251692" y="5006"/>
                  </a:cubicBezTo>
                  <a:cubicBezTo>
                    <a:pt x="1254898" y="8212"/>
                    <a:pt x="1256699" y="12559"/>
                    <a:pt x="1256699" y="17092"/>
                  </a:cubicBezTo>
                  <a:lnTo>
                    <a:pt x="1256699" y="428427"/>
                  </a:lnTo>
                  <a:cubicBezTo>
                    <a:pt x="1256699" y="432960"/>
                    <a:pt x="1254898" y="437307"/>
                    <a:pt x="1251692" y="440513"/>
                  </a:cubicBezTo>
                  <a:cubicBezTo>
                    <a:pt x="1248487" y="443718"/>
                    <a:pt x="1244139" y="445519"/>
                    <a:pt x="1239606" y="445519"/>
                  </a:cubicBezTo>
                  <a:lnTo>
                    <a:pt x="17092" y="445519"/>
                  </a:lnTo>
                  <a:cubicBezTo>
                    <a:pt x="7652" y="445519"/>
                    <a:pt x="0" y="437866"/>
                    <a:pt x="0" y="428427"/>
                  </a:cubicBezTo>
                  <a:lnTo>
                    <a:pt x="0" y="17092"/>
                  </a:lnTo>
                  <a:cubicBezTo>
                    <a:pt x="0" y="12559"/>
                    <a:pt x="1801" y="8212"/>
                    <a:pt x="5006" y="5006"/>
                  </a:cubicBezTo>
                  <a:cubicBezTo>
                    <a:pt x="8212" y="1801"/>
                    <a:pt x="12559" y="0"/>
                    <a:pt x="17092" y="0"/>
                  </a:cubicBezTo>
                  <a:close/>
                </a:path>
              </a:pathLst>
            </a:custGeom>
            <a:blipFill>
              <a:blip r:embed="rId2"/>
              <a:stretch>
                <a:fillRect l="0" t="-29333" r="0" b="-29333"/>
              </a:stretch>
            </a:blipFill>
          </p:spPr>
        </p:sp>
      </p:grpSp>
      <p:grpSp>
        <p:nvGrpSpPr>
          <p:cNvPr name="Group 4" id="4"/>
          <p:cNvGrpSpPr/>
          <p:nvPr/>
        </p:nvGrpSpPr>
        <p:grpSpPr>
          <a:xfrm rot="0">
            <a:off x="12045669" y="2439264"/>
            <a:ext cx="5213631" cy="6819036"/>
            <a:chOff x="0" y="0"/>
            <a:chExt cx="1373137" cy="1795960"/>
          </a:xfrm>
        </p:grpSpPr>
        <p:sp>
          <p:nvSpPr>
            <p:cNvPr name="Freeform 5" id="5"/>
            <p:cNvSpPr/>
            <p:nvPr/>
          </p:nvSpPr>
          <p:spPr>
            <a:xfrm flipH="false" flipV="false" rot="0">
              <a:off x="0" y="0"/>
              <a:ext cx="1373137" cy="1795960"/>
            </a:xfrm>
            <a:custGeom>
              <a:avLst/>
              <a:gdLst/>
              <a:ahLst/>
              <a:cxnLst/>
              <a:rect r="r" b="b" t="t" l="l"/>
              <a:pathLst>
                <a:path h="1795960" w="1373137">
                  <a:moveTo>
                    <a:pt x="75732" y="0"/>
                  </a:moveTo>
                  <a:lnTo>
                    <a:pt x="1297405" y="0"/>
                  </a:lnTo>
                  <a:cubicBezTo>
                    <a:pt x="1339231" y="0"/>
                    <a:pt x="1373137" y="33906"/>
                    <a:pt x="1373137" y="75732"/>
                  </a:cubicBezTo>
                  <a:lnTo>
                    <a:pt x="1373137" y="1720228"/>
                  </a:lnTo>
                  <a:cubicBezTo>
                    <a:pt x="1373137" y="1740314"/>
                    <a:pt x="1365158" y="1759576"/>
                    <a:pt x="1350956" y="1773779"/>
                  </a:cubicBezTo>
                  <a:cubicBezTo>
                    <a:pt x="1336753" y="1787981"/>
                    <a:pt x="1317491" y="1795960"/>
                    <a:pt x="1297405" y="1795960"/>
                  </a:cubicBezTo>
                  <a:lnTo>
                    <a:pt x="75732" y="1795960"/>
                  </a:lnTo>
                  <a:cubicBezTo>
                    <a:pt x="55647" y="1795960"/>
                    <a:pt x="36384" y="1787981"/>
                    <a:pt x="22181" y="1773779"/>
                  </a:cubicBezTo>
                  <a:cubicBezTo>
                    <a:pt x="7979" y="1759576"/>
                    <a:pt x="0" y="1740314"/>
                    <a:pt x="0" y="1720228"/>
                  </a:cubicBezTo>
                  <a:lnTo>
                    <a:pt x="0" y="75732"/>
                  </a:lnTo>
                  <a:cubicBezTo>
                    <a:pt x="0" y="55647"/>
                    <a:pt x="7979" y="36384"/>
                    <a:pt x="22181" y="22181"/>
                  </a:cubicBezTo>
                  <a:cubicBezTo>
                    <a:pt x="36384" y="7979"/>
                    <a:pt x="55647" y="0"/>
                    <a:pt x="75732" y="0"/>
                  </a:cubicBezTo>
                  <a:close/>
                </a:path>
              </a:pathLst>
            </a:custGeom>
            <a:solidFill>
              <a:srgbClr val="000000"/>
            </a:solidFill>
          </p:spPr>
        </p:sp>
        <p:sp>
          <p:nvSpPr>
            <p:cNvPr name="TextBox 6" id="6"/>
            <p:cNvSpPr txBox="true"/>
            <p:nvPr/>
          </p:nvSpPr>
          <p:spPr>
            <a:xfrm>
              <a:off x="0" y="-38100"/>
              <a:ext cx="1373137" cy="1834060"/>
            </a:xfrm>
            <a:prstGeom prst="rect">
              <a:avLst/>
            </a:prstGeom>
          </p:spPr>
          <p:txBody>
            <a:bodyPr anchor="ctr" rtlCol="false" tIns="50800" lIns="50800" bIns="50800" rIns="50800"/>
            <a:lstStyle/>
            <a:p>
              <a:pPr algn="ctr">
                <a:lnSpc>
                  <a:spcPts val="2940"/>
                </a:lnSpc>
              </a:pPr>
            </a:p>
          </p:txBody>
        </p:sp>
      </p:grpSp>
      <p:sp>
        <p:nvSpPr>
          <p:cNvPr name="TextBox 7" id="7"/>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18</a:t>
            </a:r>
          </a:p>
        </p:txBody>
      </p:sp>
      <p:sp>
        <p:nvSpPr>
          <p:cNvPr name="TextBox 8" id="8"/>
          <p:cNvSpPr txBox="true"/>
          <p:nvPr/>
        </p:nvSpPr>
        <p:spPr>
          <a:xfrm rot="0">
            <a:off x="1028700" y="1919834"/>
            <a:ext cx="3953230" cy="9436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ABOUT ME</a:t>
            </a:r>
          </a:p>
        </p:txBody>
      </p:sp>
      <p:grpSp>
        <p:nvGrpSpPr>
          <p:cNvPr name="Group 9" id="9"/>
          <p:cNvGrpSpPr/>
          <p:nvPr/>
        </p:nvGrpSpPr>
        <p:grpSpPr>
          <a:xfrm rot="0">
            <a:off x="12903030" y="5733768"/>
            <a:ext cx="3512536" cy="672860"/>
            <a:chOff x="0" y="0"/>
            <a:chExt cx="4683381" cy="897147"/>
          </a:xfrm>
        </p:grpSpPr>
        <p:sp>
          <p:nvSpPr>
            <p:cNvPr name="TextBox 10" id="10"/>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a:solidFill>
                    <a:srgbClr val="FFFFFF"/>
                  </a:solidFill>
                  <a:latin typeface="Inter Medium"/>
                  <a:ea typeface="Inter Medium"/>
                  <a:cs typeface="Inter Medium"/>
                  <a:sym typeface="Inter Medium"/>
                </a:rPr>
                <a:t>4rv10suhendar@gmail.com</a:t>
              </a:r>
            </a:p>
          </p:txBody>
        </p:sp>
        <p:sp>
          <p:nvSpPr>
            <p:cNvPr name="TextBox 11" id="11"/>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EMAIL</a:t>
              </a:r>
            </a:p>
          </p:txBody>
        </p:sp>
      </p:grpSp>
      <p:grpSp>
        <p:nvGrpSpPr>
          <p:cNvPr name="Group 12" id="12"/>
          <p:cNvGrpSpPr/>
          <p:nvPr/>
        </p:nvGrpSpPr>
        <p:grpSpPr>
          <a:xfrm rot="0">
            <a:off x="12582399" y="4079577"/>
            <a:ext cx="4140171" cy="672860"/>
            <a:chOff x="0" y="0"/>
            <a:chExt cx="5520228" cy="897147"/>
          </a:xfrm>
        </p:grpSpPr>
        <p:sp>
          <p:nvSpPr>
            <p:cNvPr name="TextBox 13" id="13"/>
            <p:cNvSpPr txBox="true"/>
            <p:nvPr/>
          </p:nvSpPr>
          <p:spPr>
            <a:xfrm rot="0">
              <a:off x="0" y="500907"/>
              <a:ext cx="5520228" cy="396240"/>
            </a:xfrm>
            <a:prstGeom prst="rect">
              <a:avLst/>
            </a:prstGeom>
          </p:spPr>
          <p:txBody>
            <a:bodyPr anchor="t" rtlCol="false" tIns="0" lIns="0" bIns="0" rIns="0">
              <a:spAutoFit/>
            </a:bodyPr>
            <a:lstStyle/>
            <a:p>
              <a:pPr algn="ctr">
                <a:lnSpc>
                  <a:spcPts val="2520"/>
                </a:lnSpc>
                <a:spcBef>
                  <a:spcPct val="0"/>
                </a:spcBef>
              </a:pPr>
              <a:r>
                <a:rPr lang="en-US" b="true" sz="1800" u="sng">
                  <a:solidFill>
                    <a:srgbClr val="FFFFFF"/>
                  </a:solidFill>
                  <a:latin typeface="Inter Medium"/>
                  <a:ea typeface="Inter Medium"/>
                  <a:cs typeface="Inter Medium"/>
                  <a:sym typeface="Inter Medium"/>
                  <a:hlinkClick r:id="rId3" tooltip="https://www.linkedin.com/in/arvio-abe-suhendar/"/>
                </a:rPr>
                <a:t>linkedin.com/in/arvio-abe-suhendar/</a:t>
              </a:r>
            </a:p>
          </p:txBody>
        </p:sp>
        <p:sp>
          <p:nvSpPr>
            <p:cNvPr name="TextBox 14" id="14"/>
            <p:cNvSpPr txBox="true"/>
            <p:nvPr/>
          </p:nvSpPr>
          <p:spPr>
            <a:xfrm rot="0">
              <a:off x="1373062" y="-38100"/>
              <a:ext cx="27741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LINKEDIN</a:t>
              </a:r>
            </a:p>
          </p:txBody>
        </p:sp>
      </p:grpSp>
      <p:sp>
        <p:nvSpPr>
          <p:cNvPr name="AutoShape 15" id="15"/>
          <p:cNvSpPr/>
          <p:nvPr/>
        </p:nvSpPr>
        <p:spPr>
          <a:xfrm>
            <a:off x="12508296" y="3602818"/>
            <a:ext cx="4288377" cy="0"/>
          </a:xfrm>
          <a:prstGeom prst="line">
            <a:avLst/>
          </a:prstGeom>
          <a:ln cap="flat" w="28575">
            <a:solidFill>
              <a:srgbClr val="FFFFFF"/>
            </a:solidFill>
            <a:prstDash val="solid"/>
            <a:headEnd type="none" len="sm" w="sm"/>
            <a:tailEnd type="none" len="sm" w="sm"/>
          </a:ln>
        </p:spPr>
      </p:sp>
      <p:sp>
        <p:nvSpPr>
          <p:cNvPr name="AutoShape 16" id="16"/>
          <p:cNvSpPr/>
          <p:nvPr/>
        </p:nvSpPr>
        <p:spPr>
          <a:xfrm>
            <a:off x="12508296" y="5257263"/>
            <a:ext cx="4288377" cy="0"/>
          </a:xfrm>
          <a:prstGeom prst="line">
            <a:avLst/>
          </a:prstGeom>
          <a:ln cap="flat" w="28575">
            <a:solidFill>
              <a:srgbClr val="FFFFFF"/>
            </a:solidFill>
            <a:prstDash val="solid"/>
            <a:headEnd type="none" len="sm" w="sm"/>
            <a:tailEnd type="none" len="sm" w="sm"/>
          </a:ln>
        </p:spPr>
      </p:sp>
      <p:sp>
        <p:nvSpPr>
          <p:cNvPr name="AutoShape 17" id="17"/>
          <p:cNvSpPr/>
          <p:nvPr/>
        </p:nvSpPr>
        <p:spPr>
          <a:xfrm>
            <a:off x="12508296" y="6911708"/>
            <a:ext cx="4288377" cy="0"/>
          </a:xfrm>
          <a:prstGeom prst="line">
            <a:avLst/>
          </a:prstGeom>
          <a:ln cap="flat" w="28575">
            <a:solidFill>
              <a:srgbClr val="FFFFFF"/>
            </a:solidFill>
            <a:prstDash val="solid"/>
            <a:headEnd type="none" len="sm" w="sm"/>
            <a:tailEnd type="none" len="sm" w="sm"/>
          </a:ln>
        </p:spPr>
      </p:sp>
      <p:grpSp>
        <p:nvGrpSpPr>
          <p:cNvPr name="Group 18" id="18"/>
          <p:cNvGrpSpPr/>
          <p:nvPr/>
        </p:nvGrpSpPr>
        <p:grpSpPr>
          <a:xfrm rot="0">
            <a:off x="12903030" y="7436173"/>
            <a:ext cx="3512536" cy="672860"/>
            <a:chOff x="0" y="0"/>
            <a:chExt cx="4683381" cy="897147"/>
          </a:xfrm>
        </p:grpSpPr>
        <p:sp>
          <p:nvSpPr>
            <p:cNvPr name="TextBox 19" id="19"/>
            <p:cNvSpPr txBox="true"/>
            <p:nvPr/>
          </p:nvSpPr>
          <p:spPr>
            <a:xfrm rot="0">
              <a:off x="0" y="500907"/>
              <a:ext cx="4683381" cy="396240"/>
            </a:xfrm>
            <a:prstGeom prst="rect">
              <a:avLst/>
            </a:prstGeom>
          </p:spPr>
          <p:txBody>
            <a:bodyPr anchor="t" rtlCol="false" tIns="0" lIns="0" bIns="0" rIns="0">
              <a:spAutoFit/>
            </a:bodyPr>
            <a:lstStyle/>
            <a:p>
              <a:pPr algn="ctr">
                <a:lnSpc>
                  <a:spcPts val="2520"/>
                </a:lnSpc>
                <a:spcBef>
                  <a:spcPct val="0"/>
                </a:spcBef>
              </a:pPr>
              <a:r>
                <a:rPr lang="en-US" b="true" sz="1800" u="sng">
                  <a:solidFill>
                    <a:srgbClr val="FFFFFF"/>
                  </a:solidFill>
                  <a:latin typeface="Inter Medium"/>
                  <a:ea typeface="Inter Medium"/>
                  <a:cs typeface="Inter Medium"/>
                  <a:sym typeface="Inter Medium"/>
                  <a:hlinkClick r:id="rId4" tooltip="http://github.com/arvio1378"/>
                </a:rPr>
                <a:t>github.com/arvio1378</a:t>
              </a:r>
            </a:p>
          </p:txBody>
        </p:sp>
        <p:sp>
          <p:nvSpPr>
            <p:cNvPr name="TextBox 20" id="20"/>
            <p:cNvSpPr txBox="true"/>
            <p:nvPr/>
          </p:nvSpPr>
          <p:spPr>
            <a:xfrm rot="0">
              <a:off x="1164911" y="-38100"/>
              <a:ext cx="2353560"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GITHUB</a:t>
              </a:r>
            </a:p>
          </p:txBody>
        </p:sp>
      </p:grpSp>
      <p:sp>
        <p:nvSpPr>
          <p:cNvPr name="TextBox 21" id="21"/>
          <p:cNvSpPr txBox="true"/>
          <p:nvPr/>
        </p:nvSpPr>
        <p:spPr>
          <a:xfrm rot="0">
            <a:off x="1028700" y="3162146"/>
            <a:ext cx="10417835" cy="1243965"/>
          </a:xfrm>
          <a:prstGeom prst="rect">
            <a:avLst/>
          </a:prstGeom>
        </p:spPr>
        <p:txBody>
          <a:bodyPr anchor="t" rtlCol="false" tIns="0" lIns="0" bIns="0" rIns="0">
            <a:spAutoFit/>
          </a:bodyPr>
          <a:lstStyle/>
          <a:p>
            <a:pPr algn="just">
              <a:lnSpc>
                <a:spcPts val="3359"/>
              </a:lnSpc>
            </a:pPr>
            <a:r>
              <a:rPr lang="en-US" sz="2400">
                <a:solidFill>
                  <a:srgbClr val="000000"/>
                </a:solidFill>
                <a:latin typeface="Inter"/>
                <a:ea typeface="Inter"/>
                <a:cs typeface="Inter"/>
                <a:sym typeface="Inter"/>
              </a:rPr>
              <a:t>I am currently learning and building a career in AI/ML. This project is my practice to build a simple python application. I want to further develop my skills in this field through existing projects.</a:t>
            </a:r>
          </a:p>
        </p:txBody>
      </p:sp>
      <p:grpSp>
        <p:nvGrpSpPr>
          <p:cNvPr name="Group 22" id="22"/>
          <p:cNvGrpSpPr/>
          <p:nvPr/>
        </p:nvGrpSpPr>
        <p:grpSpPr>
          <a:xfrm rot="0">
            <a:off x="16399226" y="1437604"/>
            <a:ext cx="860074" cy="333578"/>
            <a:chOff x="0" y="0"/>
            <a:chExt cx="1146765" cy="444771"/>
          </a:xfrm>
        </p:grpSpPr>
        <p:grpSp>
          <p:nvGrpSpPr>
            <p:cNvPr name="Group 23" id="23"/>
            <p:cNvGrpSpPr/>
            <p:nvPr/>
          </p:nvGrpSpPr>
          <p:grpSpPr>
            <a:xfrm rot="0">
              <a:off x="0" y="0"/>
              <a:ext cx="444771" cy="44477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6" id="26"/>
            <p:cNvGrpSpPr/>
            <p:nvPr/>
          </p:nvGrpSpPr>
          <p:grpSpPr>
            <a:xfrm rot="0">
              <a:off x="701994" y="0"/>
              <a:ext cx="444771" cy="44477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99226" y="1550217"/>
            <a:ext cx="860074" cy="333578"/>
            <a:chOff x="0" y="0"/>
            <a:chExt cx="1146765"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9" id="9"/>
          <p:cNvGrpSpPr/>
          <p:nvPr/>
        </p:nvGrpSpPr>
        <p:grpSpPr>
          <a:xfrm rot="0">
            <a:off x="9490910" y="2223329"/>
            <a:ext cx="7768390" cy="7171124"/>
            <a:chOff x="0" y="0"/>
            <a:chExt cx="937097" cy="865049"/>
          </a:xfrm>
        </p:grpSpPr>
        <p:sp>
          <p:nvSpPr>
            <p:cNvPr name="Freeform 10" id="10"/>
            <p:cNvSpPr/>
            <p:nvPr/>
          </p:nvSpPr>
          <p:spPr>
            <a:xfrm flipH="false" flipV="false" rot="0">
              <a:off x="0" y="0"/>
              <a:ext cx="937097" cy="865049"/>
            </a:xfrm>
            <a:custGeom>
              <a:avLst/>
              <a:gdLst/>
              <a:ahLst/>
              <a:cxnLst/>
              <a:rect r="r" b="b" t="t" l="l"/>
              <a:pathLst>
                <a:path h="865049" w="937097">
                  <a:moveTo>
                    <a:pt x="22922" y="0"/>
                  </a:moveTo>
                  <a:lnTo>
                    <a:pt x="914176" y="0"/>
                  </a:lnTo>
                  <a:cubicBezTo>
                    <a:pt x="926835" y="0"/>
                    <a:pt x="937097" y="10262"/>
                    <a:pt x="937097" y="22922"/>
                  </a:cubicBezTo>
                  <a:lnTo>
                    <a:pt x="937097" y="842128"/>
                  </a:lnTo>
                  <a:cubicBezTo>
                    <a:pt x="937097" y="854787"/>
                    <a:pt x="926835" y="865049"/>
                    <a:pt x="914176" y="865049"/>
                  </a:cubicBezTo>
                  <a:lnTo>
                    <a:pt x="22922" y="865049"/>
                  </a:lnTo>
                  <a:cubicBezTo>
                    <a:pt x="10262" y="865049"/>
                    <a:pt x="0" y="854787"/>
                    <a:pt x="0" y="842128"/>
                  </a:cubicBezTo>
                  <a:lnTo>
                    <a:pt x="0" y="22922"/>
                  </a:lnTo>
                  <a:cubicBezTo>
                    <a:pt x="0" y="10262"/>
                    <a:pt x="10262" y="0"/>
                    <a:pt x="22922" y="0"/>
                  </a:cubicBezTo>
                  <a:close/>
                </a:path>
              </a:pathLst>
            </a:custGeom>
            <a:blipFill>
              <a:blip r:embed="rId2"/>
              <a:stretch>
                <a:fillRect l="-10631" t="0" r="-10631" b="0"/>
              </a:stretch>
            </a:blipFill>
          </p:spPr>
        </p:sp>
      </p:grpSp>
      <p:sp>
        <p:nvSpPr>
          <p:cNvPr name="TextBox 11" id="11"/>
          <p:cNvSpPr txBox="true"/>
          <p:nvPr/>
        </p:nvSpPr>
        <p:spPr>
          <a:xfrm rot="0">
            <a:off x="1028700" y="1991926"/>
            <a:ext cx="7108695" cy="821055"/>
          </a:xfrm>
          <a:prstGeom prst="rect">
            <a:avLst/>
          </a:prstGeom>
        </p:spPr>
        <p:txBody>
          <a:bodyPr anchor="t" rtlCol="false" tIns="0" lIns="0" bIns="0" rIns="0">
            <a:spAutoFit/>
          </a:bodyPr>
          <a:lstStyle/>
          <a:p>
            <a:pPr algn="l">
              <a:lnSpc>
                <a:spcPts val="6719"/>
              </a:lnSpc>
              <a:spcBef>
                <a:spcPct val="0"/>
              </a:spcBef>
            </a:pPr>
            <a:r>
              <a:rPr lang="en-US" b="true" sz="4800">
                <a:solidFill>
                  <a:srgbClr val="000000"/>
                </a:solidFill>
                <a:latin typeface="Red Hat Display Bold"/>
                <a:ea typeface="Red Hat Display Bold"/>
                <a:cs typeface="Red Hat Display Bold"/>
                <a:sym typeface="Red Hat Display Bold"/>
              </a:rPr>
              <a:t>PROBLEM STATEMENT</a:t>
            </a:r>
          </a:p>
        </p:txBody>
      </p:sp>
      <p:sp>
        <p:nvSpPr>
          <p:cNvPr name="TextBox 12" id="12"/>
          <p:cNvSpPr txBox="true"/>
          <p:nvPr/>
        </p:nvSpPr>
        <p:spPr>
          <a:xfrm rot="0">
            <a:off x="1028700" y="3646170"/>
            <a:ext cx="7303160" cy="2956560"/>
          </a:xfrm>
          <a:prstGeom prst="rect">
            <a:avLst/>
          </a:prstGeom>
        </p:spPr>
        <p:txBody>
          <a:bodyPr anchor="t" rtlCol="false" tIns="0" lIns="0" bIns="0" rIns="0">
            <a:spAutoFit/>
          </a:bodyPr>
          <a:lstStyle/>
          <a:p>
            <a:pPr algn="just">
              <a:lnSpc>
                <a:spcPts val="2940"/>
              </a:lnSpc>
              <a:spcBef>
                <a:spcPct val="0"/>
              </a:spcBef>
            </a:pPr>
            <a:r>
              <a:rPr lang="en-US" sz="2100">
                <a:solidFill>
                  <a:srgbClr val="000000"/>
                </a:solidFill>
                <a:latin typeface="Inter"/>
                <a:ea typeface="Inter"/>
                <a:cs typeface="Inter"/>
                <a:sym typeface="Inter"/>
              </a:rPr>
              <a:t>Diabetes is a very dangerous disease if left untreated in the human body because it is a chronic illness. If ignored, it can lead to various complications. Therefore, an application that can predict diabetes using Artificial Intelligence is needed to enable more efficient prediction. This would help patients quickly find out whether they have diabetes or not. If they do, it can be treated more promptly.</a:t>
            </a:r>
          </a:p>
        </p:txBody>
      </p:sp>
      <p:sp>
        <p:nvSpPr>
          <p:cNvPr name="TextBox 13" id="13"/>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7460" y="4031526"/>
            <a:ext cx="7768390" cy="4726983"/>
            <a:chOff x="0" y="0"/>
            <a:chExt cx="937097" cy="570214"/>
          </a:xfrm>
        </p:grpSpPr>
        <p:sp>
          <p:nvSpPr>
            <p:cNvPr name="Freeform 3" id="3"/>
            <p:cNvSpPr/>
            <p:nvPr/>
          </p:nvSpPr>
          <p:spPr>
            <a:xfrm flipH="false" flipV="false" rot="0">
              <a:off x="0" y="0"/>
              <a:ext cx="937097" cy="570214"/>
            </a:xfrm>
            <a:custGeom>
              <a:avLst/>
              <a:gdLst/>
              <a:ahLst/>
              <a:cxnLst/>
              <a:rect r="r" b="b" t="t" l="l"/>
              <a:pathLst>
                <a:path h="570214" w="937097">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l="0" t="-4746" r="0" b="-4746"/>
              </a:stretch>
            </a:blipFill>
          </p:spPr>
        </p:sp>
      </p:grpSp>
      <p:grpSp>
        <p:nvGrpSpPr>
          <p:cNvPr name="Group 4" id="4"/>
          <p:cNvGrpSpPr/>
          <p:nvPr/>
        </p:nvGrpSpPr>
        <p:grpSpPr>
          <a:xfrm rot="0">
            <a:off x="9144000" y="6199512"/>
            <a:ext cx="1512662" cy="151266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9144000" y="4031526"/>
            <a:ext cx="1512662" cy="151266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0" id="10"/>
          <p:cNvSpPr txBox="true"/>
          <p:nvPr/>
        </p:nvSpPr>
        <p:spPr>
          <a:xfrm rot="0">
            <a:off x="1028700" y="1977366"/>
            <a:ext cx="4227025" cy="9436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OBJECTIVE</a:t>
            </a:r>
          </a:p>
        </p:txBody>
      </p:sp>
      <p:sp>
        <p:nvSpPr>
          <p:cNvPr name="TextBox 11" id="11"/>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03</a:t>
            </a:r>
          </a:p>
        </p:txBody>
      </p:sp>
      <p:sp>
        <p:nvSpPr>
          <p:cNvPr name="TextBox 12" id="12"/>
          <p:cNvSpPr txBox="true"/>
          <p:nvPr/>
        </p:nvSpPr>
        <p:spPr>
          <a:xfrm rot="0">
            <a:off x="10861269" y="4404952"/>
            <a:ext cx="6081089" cy="727710"/>
          </a:xfrm>
          <a:prstGeom prst="rect">
            <a:avLst/>
          </a:prstGeom>
        </p:spPr>
        <p:txBody>
          <a:bodyPr anchor="t" rtlCol="false" tIns="0" lIns="0" bIns="0" rIns="0">
            <a:spAutoFit/>
          </a:bodyPr>
          <a:lstStyle/>
          <a:p>
            <a:pPr algn="just">
              <a:lnSpc>
                <a:spcPts val="2940"/>
              </a:lnSpc>
              <a:spcBef>
                <a:spcPct val="0"/>
              </a:spcBef>
            </a:pPr>
            <a:r>
              <a:rPr lang="en-US" sz="2100">
                <a:solidFill>
                  <a:srgbClr val="000000"/>
                </a:solidFill>
                <a:latin typeface="Inter"/>
                <a:ea typeface="Inter"/>
                <a:cs typeface="Inter"/>
                <a:sym typeface="Inter"/>
              </a:rPr>
              <a:t>Predicting whether a patient has diabetes or not based on medical data</a:t>
            </a:r>
          </a:p>
        </p:txBody>
      </p:sp>
      <p:sp>
        <p:nvSpPr>
          <p:cNvPr name="TextBox 13" id="13"/>
          <p:cNvSpPr txBox="true"/>
          <p:nvPr/>
        </p:nvSpPr>
        <p:spPr>
          <a:xfrm rot="0">
            <a:off x="9520826" y="4590689"/>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01</a:t>
            </a:r>
          </a:p>
        </p:txBody>
      </p:sp>
      <p:sp>
        <p:nvSpPr>
          <p:cNvPr name="TextBox 14" id="14"/>
          <p:cNvSpPr txBox="true"/>
          <p:nvPr/>
        </p:nvSpPr>
        <p:spPr>
          <a:xfrm rot="0">
            <a:off x="9520826" y="6758676"/>
            <a:ext cx="759010" cy="356235"/>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02</a:t>
            </a:r>
          </a:p>
        </p:txBody>
      </p:sp>
      <p:sp>
        <p:nvSpPr>
          <p:cNvPr name="TextBox 15" id="15"/>
          <p:cNvSpPr txBox="true"/>
          <p:nvPr/>
        </p:nvSpPr>
        <p:spPr>
          <a:xfrm rot="0">
            <a:off x="10861269" y="6572939"/>
            <a:ext cx="6081089" cy="727710"/>
          </a:xfrm>
          <a:prstGeom prst="rect">
            <a:avLst/>
          </a:prstGeom>
        </p:spPr>
        <p:txBody>
          <a:bodyPr anchor="t" rtlCol="false" tIns="0" lIns="0" bIns="0" rIns="0">
            <a:spAutoFit/>
          </a:bodyPr>
          <a:lstStyle/>
          <a:p>
            <a:pPr algn="just">
              <a:lnSpc>
                <a:spcPts val="2940"/>
              </a:lnSpc>
              <a:spcBef>
                <a:spcPct val="0"/>
              </a:spcBef>
            </a:pPr>
            <a:r>
              <a:rPr lang="en-US" sz="2100">
                <a:solidFill>
                  <a:srgbClr val="000000"/>
                </a:solidFill>
                <a:latin typeface="Inter"/>
                <a:ea typeface="Inter"/>
                <a:cs typeface="Inter"/>
                <a:sym typeface="Inter"/>
              </a:rPr>
              <a:t>Can predict diabetes with early diagnosis with Artificial Intelligence</a:t>
            </a:r>
          </a:p>
        </p:txBody>
      </p:sp>
      <p:grpSp>
        <p:nvGrpSpPr>
          <p:cNvPr name="Group 16" id="16"/>
          <p:cNvGrpSpPr/>
          <p:nvPr/>
        </p:nvGrpSpPr>
        <p:grpSpPr>
          <a:xfrm rot="0">
            <a:off x="9540161" y="8552082"/>
            <a:ext cx="7719139" cy="771913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79786" y="3684316"/>
            <a:ext cx="7768390" cy="4726983"/>
            <a:chOff x="0" y="0"/>
            <a:chExt cx="937097" cy="570214"/>
          </a:xfrm>
        </p:grpSpPr>
        <p:sp>
          <p:nvSpPr>
            <p:cNvPr name="Freeform 3" id="3"/>
            <p:cNvSpPr/>
            <p:nvPr/>
          </p:nvSpPr>
          <p:spPr>
            <a:xfrm flipH="false" flipV="false" rot="0">
              <a:off x="0" y="0"/>
              <a:ext cx="937097" cy="570214"/>
            </a:xfrm>
            <a:custGeom>
              <a:avLst/>
              <a:gdLst/>
              <a:ahLst/>
              <a:cxnLst/>
              <a:rect r="r" b="b" t="t" l="l"/>
              <a:pathLst>
                <a:path h="570214" w="937097">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l="0" t="-4746" r="0" b="-4746"/>
              </a:stretch>
            </a:blipFill>
          </p:spPr>
        </p:sp>
      </p:grpSp>
      <p:sp>
        <p:nvSpPr>
          <p:cNvPr name="TextBox 4" id="4"/>
          <p:cNvSpPr txBox="true"/>
          <p:nvPr/>
        </p:nvSpPr>
        <p:spPr>
          <a:xfrm rot="0">
            <a:off x="1028700" y="668338"/>
            <a:ext cx="7709349" cy="9436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DATASET OVERVIEW</a:t>
            </a:r>
          </a:p>
        </p:txBody>
      </p:sp>
      <p:sp>
        <p:nvSpPr>
          <p:cNvPr name="TextBox 5" id="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04</a:t>
            </a:r>
          </a:p>
        </p:txBody>
      </p:sp>
      <p:sp>
        <p:nvSpPr>
          <p:cNvPr name="TextBox 6" id="6"/>
          <p:cNvSpPr txBox="true"/>
          <p:nvPr/>
        </p:nvSpPr>
        <p:spPr>
          <a:xfrm rot="0">
            <a:off x="1028700" y="2101854"/>
            <a:ext cx="3367839" cy="405765"/>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Inter"/>
                <a:ea typeface="Inter"/>
                <a:cs typeface="Inter"/>
                <a:sym typeface="Inter"/>
              </a:rPr>
              <a:t>Dataset : </a:t>
            </a:r>
            <a:r>
              <a:rPr lang="en-US" sz="2400" u="sng">
                <a:solidFill>
                  <a:srgbClr val="000000"/>
                </a:solidFill>
                <a:latin typeface="Inter"/>
                <a:ea typeface="Inter"/>
                <a:cs typeface="Inter"/>
                <a:sym typeface="Inter"/>
                <a:hlinkClick r:id="rId3" tooltip="https://www.kaggle.com/datasets/akshaydattatraykhare/diabetes-dataset"/>
              </a:rPr>
              <a:t>diabetes.csv</a:t>
            </a:r>
          </a:p>
        </p:txBody>
      </p:sp>
      <p:sp>
        <p:nvSpPr>
          <p:cNvPr name="TextBox 7" id="7"/>
          <p:cNvSpPr txBox="true"/>
          <p:nvPr/>
        </p:nvSpPr>
        <p:spPr>
          <a:xfrm rot="0">
            <a:off x="1028700" y="2915375"/>
            <a:ext cx="3367839" cy="405765"/>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Inter"/>
                <a:ea typeface="Inter"/>
                <a:cs typeface="Inter"/>
                <a:sym typeface="Inter"/>
              </a:rPr>
              <a:t>Total Records : 768</a:t>
            </a:r>
          </a:p>
        </p:txBody>
      </p:sp>
      <p:sp>
        <p:nvSpPr>
          <p:cNvPr name="TextBox 8" id="8"/>
          <p:cNvSpPr txBox="true"/>
          <p:nvPr/>
        </p:nvSpPr>
        <p:spPr>
          <a:xfrm rot="0">
            <a:off x="1028700" y="3730715"/>
            <a:ext cx="8651086" cy="375856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Inter"/>
                <a:ea typeface="Inter"/>
                <a:cs typeface="Inter"/>
                <a:sym typeface="Inter"/>
              </a:rPr>
              <a:t>Features :</a:t>
            </a:r>
          </a:p>
          <a:p>
            <a:pPr algn="l" marL="518160" indent="-259080" lvl="1">
              <a:lnSpc>
                <a:spcPts val="3359"/>
              </a:lnSpc>
              <a:spcBef>
                <a:spcPct val="0"/>
              </a:spcBef>
              <a:buFont typeface="Arial"/>
              <a:buChar char="•"/>
            </a:pPr>
            <a:r>
              <a:rPr lang="en-US" sz="2400">
                <a:solidFill>
                  <a:srgbClr val="000000"/>
                </a:solidFill>
                <a:latin typeface="Inter"/>
                <a:ea typeface="Inter"/>
                <a:cs typeface="Inter"/>
                <a:sym typeface="Inter"/>
              </a:rPr>
              <a:t>Pregnancies : the Number of pregnancies</a:t>
            </a:r>
          </a:p>
          <a:p>
            <a:pPr algn="l" marL="518160" indent="-259080" lvl="1">
              <a:lnSpc>
                <a:spcPts val="3359"/>
              </a:lnSpc>
              <a:spcBef>
                <a:spcPct val="0"/>
              </a:spcBef>
              <a:buFont typeface="Arial"/>
              <a:buChar char="•"/>
            </a:pPr>
            <a:r>
              <a:rPr lang="en-US" sz="2400">
                <a:solidFill>
                  <a:srgbClr val="000000"/>
                </a:solidFill>
                <a:latin typeface="Inter"/>
                <a:ea typeface="Inter"/>
                <a:cs typeface="Inter"/>
                <a:sym typeface="Inter"/>
              </a:rPr>
              <a:t>Glucose : the Glucose level in blood</a:t>
            </a:r>
          </a:p>
          <a:p>
            <a:pPr algn="l" marL="518160" indent="-259080" lvl="1">
              <a:lnSpc>
                <a:spcPts val="3359"/>
              </a:lnSpc>
              <a:spcBef>
                <a:spcPct val="0"/>
              </a:spcBef>
              <a:buFont typeface="Arial"/>
              <a:buChar char="•"/>
            </a:pPr>
            <a:r>
              <a:rPr lang="en-US" sz="2400">
                <a:solidFill>
                  <a:srgbClr val="000000"/>
                </a:solidFill>
                <a:latin typeface="Inter"/>
                <a:ea typeface="Inter"/>
                <a:cs typeface="Inter"/>
                <a:sym typeface="Inter"/>
              </a:rPr>
              <a:t>BloodPressure : the Blood pressure measurement</a:t>
            </a:r>
          </a:p>
          <a:p>
            <a:pPr algn="l" marL="518160" indent="-259080" lvl="1">
              <a:lnSpc>
                <a:spcPts val="3359"/>
              </a:lnSpc>
              <a:spcBef>
                <a:spcPct val="0"/>
              </a:spcBef>
              <a:buFont typeface="Arial"/>
              <a:buChar char="•"/>
            </a:pPr>
            <a:r>
              <a:rPr lang="en-US" sz="2400">
                <a:solidFill>
                  <a:srgbClr val="000000"/>
                </a:solidFill>
                <a:latin typeface="Inter"/>
                <a:ea typeface="Inter"/>
                <a:cs typeface="Inter"/>
                <a:sym typeface="Inter"/>
              </a:rPr>
              <a:t>SkinThickness : the thickness of the skin</a:t>
            </a:r>
          </a:p>
          <a:p>
            <a:pPr algn="l" marL="518160" indent="-259080" lvl="1">
              <a:lnSpc>
                <a:spcPts val="3359"/>
              </a:lnSpc>
              <a:spcBef>
                <a:spcPct val="0"/>
              </a:spcBef>
              <a:buFont typeface="Arial"/>
              <a:buChar char="•"/>
            </a:pPr>
            <a:r>
              <a:rPr lang="en-US" sz="2400">
                <a:solidFill>
                  <a:srgbClr val="000000"/>
                </a:solidFill>
                <a:latin typeface="Inter"/>
                <a:ea typeface="Inter"/>
                <a:cs typeface="Inter"/>
                <a:sym typeface="Inter"/>
              </a:rPr>
              <a:t>Insulin : the Insulin level in blood</a:t>
            </a:r>
          </a:p>
          <a:p>
            <a:pPr algn="l" marL="518160" indent="-259080" lvl="1">
              <a:lnSpc>
                <a:spcPts val="3359"/>
              </a:lnSpc>
              <a:spcBef>
                <a:spcPct val="0"/>
              </a:spcBef>
              <a:buFont typeface="Arial"/>
              <a:buChar char="•"/>
            </a:pPr>
            <a:r>
              <a:rPr lang="en-US" sz="2400">
                <a:solidFill>
                  <a:srgbClr val="000000"/>
                </a:solidFill>
                <a:latin typeface="Inter"/>
                <a:ea typeface="Inter"/>
                <a:cs typeface="Inter"/>
                <a:sym typeface="Inter"/>
              </a:rPr>
              <a:t>BMI : the Body mass index</a:t>
            </a:r>
          </a:p>
          <a:p>
            <a:pPr algn="l" marL="518160" indent="-259080" lvl="1">
              <a:lnSpc>
                <a:spcPts val="3359"/>
              </a:lnSpc>
              <a:buFont typeface="Arial"/>
              <a:buChar char="•"/>
            </a:pPr>
            <a:r>
              <a:rPr lang="en-US" sz="2400">
                <a:solidFill>
                  <a:srgbClr val="000000"/>
                </a:solidFill>
                <a:latin typeface="Inter"/>
                <a:ea typeface="Inter"/>
                <a:cs typeface="Inter"/>
                <a:sym typeface="Inter"/>
              </a:rPr>
              <a:t>DiabetesPedigreeFunction : the Diabetes percentage</a:t>
            </a:r>
          </a:p>
          <a:p>
            <a:pPr algn="l" marL="518160" indent="-259080" lvl="1">
              <a:lnSpc>
                <a:spcPts val="3359"/>
              </a:lnSpc>
              <a:buFont typeface="Arial"/>
              <a:buChar char="•"/>
            </a:pPr>
            <a:r>
              <a:rPr lang="en-US" sz="2400">
                <a:solidFill>
                  <a:srgbClr val="000000"/>
                </a:solidFill>
                <a:latin typeface="Inter"/>
                <a:ea typeface="Inter"/>
                <a:cs typeface="Inter"/>
                <a:sym typeface="Inter"/>
              </a:rPr>
              <a:t>Age : the age</a:t>
            </a:r>
          </a:p>
        </p:txBody>
      </p:sp>
      <p:sp>
        <p:nvSpPr>
          <p:cNvPr name="TextBox 9" id="9"/>
          <p:cNvSpPr txBox="true"/>
          <p:nvPr/>
        </p:nvSpPr>
        <p:spPr>
          <a:xfrm rot="0">
            <a:off x="1028700" y="7975055"/>
            <a:ext cx="7393887" cy="824865"/>
          </a:xfrm>
          <a:prstGeom prst="rect">
            <a:avLst/>
          </a:prstGeom>
        </p:spPr>
        <p:txBody>
          <a:bodyPr anchor="t" rtlCol="false" tIns="0" lIns="0" bIns="0" rIns="0">
            <a:spAutoFit/>
          </a:bodyPr>
          <a:lstStyle/>
          <a:p>
            <a:pPr algn="just">
              <a:lnSpc>
                <a:spcPts val="3359"/>
              </a:lnSpc>
            </a:pPr>
            <a:r>
              <a:rPr lang="en-US" sz="2400">
                <a:solidFill>
                  <a:srgbClr val="000000"/>
                </a:solidFill>
                <a:latin typeface="Inter"/>
                <a:ea typeface="Inter"/>
                <a:cs typeface="Inter"/>
                <a:sym typeface="Inter"/>
              </a:rPr>
              <a:t>Target :</a:t>
            </a:r>
          </a:p>
          <a:p>
            <a:pPr algn="just" marL="518160" indent="-259080" lvl="1">
              <a:lnSpc>
                <a:spcPts val="3359"/>
              </a:lnSpc>
              <a:buFont typeface="Arial"/>
              <a:buChar char="•"/>
            </a:pPr>
            <a:r>
              <a:rPr lang="en-US" sz="2400">
                <a:solidFill>
                  <a:srgbClr val="000000"/>
                </a:solidFill>
                <a:latin typeface="Inter"/>
                <a:ea typeface="Inter"/>
                <a:cs typeface="Inter"/>
                <a:sym typeface="Inter"/>
              </a:rPr>
              <a:t>Outcome : the final result 1 is Yes and 0 is No</a:t>
            </a:r>
          </a:p>
        </p:txBody>
      </p:sp>
      <p:grpSp>
        <p:nvGrpSpPr>
          <p:cNvPr name="Group 10" id="10"/>
          <p:cNvGrpSpPr/>
          <p:nvPr/>
        </p:nvGrpSpPr>
        <p:grpSpPr>
          <a:xfrm rot="0">
            <a:off x="16399226" y="1445158"/>
            <a:ext cx="860074" cy="333578"/>
            <a:chOff x="0" y="0"/>
            <a:chExt cx="1146765" cy="444771"/>
          </a:xfrm>
        </p:grpSpPr>
        <p:grpSp>
          <p:nvGrpSpPr>
            <p:cNvPr name="Group 11" id="11"/>
            <p:cNvGrpSpPr/>
            <p:nvPr/>
          </p:nvGrpSpPr>
          <p:grpSpPr>
            <a:xfrm rot="0">
              <a:off x="0" y="0"/>
              <a:ext cx="444771" cy="4447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701994" y="0"/>
              <a:ext cx="444771" cy="4447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80285" y="1291099"/>
            <a:ext cx="6538887" cy="943610"/>
          </a:xfrm>
          <a:prstGeom prst="rect">
            <a:avLst/>
          </a:prstGeom>
        </p:spPr>
        <p:txBody>
          <a:bodyPr anchor="t" rtlCol="false" tIns="0" lIns="0" bIns="0" rIns="0">
            <a:spAutoFit/>
          </a:bodyPr>
          <a:lstStyle/>
          <a:p>
            <a:pPr algn="just">
              <a:lnSpc>
                <a:spcPts val="7840"/>
              </a:lnSpc>
              <a:spcBef>
                <a:spcPct val="0"/>
              </a:spcBef>
            </a:pPr>
            <a:r>
              <a:rPr lang="en-US" b="true" sz="5600">
                <a:solidFill>
                  <a:srgbClr val="000000"/>
                </a:solidFill>
                <a:latin typeface="Red Hat Display Bold"/>
                <a:ea typeface="Red Hat Display Bold"/>
                <a:cs typeface="Red Hat Display Bold"/>
                <a:sym typeface="Red Hat Display Bold"/>
              </a:rPr>
              <a:t>TOOLS &amp; LIBRARY</a:t>
            </a:r>
          </a:p>
        </p:txBody>
      </p:sp>
      <p:sp>
        <p:nvSpPr>
          <p:cNvPr name="TextBox 3" id="3"/>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05</a:t>
            </a:r>
          </a:p>
        </p:txBody>
      </p:sp>
      <p:sp>
        <p:nvSpPr>
          <p:cNvPr name="TextBox 4" id="4"/>
          <p:cNvSpPr txBox="true"/>
          <p:nvPr/>
        </p:nvSpPr>
        <p:spPr>
          <a:xfrm rot="0">
            <a:off x="10806809" y="3021047"/>
            <a:ext cx="1077562" cy="309814"/>
          </a:xfrm>
          <a:prstGeom prst="rect">
            <a:avLst/>
          </a:prstGeom>
        </p:spPr>
        <p:txBody>
          <a:bodyPr anchor="t" rtlCol="false" tIns="0" lIns="0" bIns="0" rIns="0">
            <a:spAutoFit/>
          </a:bodyPr>
          <a:lstStyle/>
          <a:p>
            <a:pPr algn="l">
              <a:lnSpc>
                <a:spcPts val="2511"/>
              </a:lnSpc>
              <a:spcBef>
                <a:spcPct val="0"/>
              </a:spcBef>
            </a:pPr>
            <a:r>
              <a:rPr lang="en-US" b="true" sz="1793">
                <a:solidFill>
                  <a:srgbClr val="000000"/>
                </a:solidFill>
                <a:latin typeface="Inter Medium"/>
                <a:ea typeface="Inter Medium"/>
                <a:cs typeface="Inter Medium"/>
                <a:sym typeface="Inter Medium"/>
              </a:rPr>
              <a:t>PYTHON</a:t>
            </a:r>
          </a:p>
        </p:txBody>
      </p:sp>
      <p:grpSp>
        <p:nvGrpSpPr>
          <p:cNvPr name="Group 5" id="5"/>
          <p:cNvGrpSpPr/>
          <p:nvPr/>
        </p:nvGrpSpPr>
        <p:grpSpPr>
          <a:xfrm rot="0">
            <a:off x="9144000" y="2549034"/>
            <a:ext cx="1291941" cy="12919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9465841" y="3021047"/>
            <a:ext cx="648258" cy="309814"/>
          </a:xfrm>
          <a:prstGeom prst="rect">
            <a:avLst/>
          </a:prstGeom>
        </p:spPr>
        <p:txBody>
          <a:bodyPr anchor="t" rtlCol="false" tIns="0" lIns="0" bIns="0" rIns="0">
            <a:spAutoFit/>
          </a:bodyPr>
          <a:lstStyle/>
          <a:p>
            <a:pPr algn="ctr">
              <a:lnSpc>
                <a:spcPts val="2511"/>
              </a:lnSpc>
              <a:spcBef>
                <a:spcPct val="0"/>
              </a:spcBef>
            </a:pPr>
            <a:r>
              <a:rPr lang="en-US" b="true" sz="1793">
                <a:solidFill>
                  <a:srgbClr val="FFFFFF"/>
                </a:solidFill>
                <a:latin typeface="Inter Medium"/>
                <a:ea typeface="Inter Medium"/>
                <a:cs typeface="Inter Medium"/>
                <a:sym typeface="Inter Medium"/>
              </a:rPr>
              <a:t>01</a:t>
            </a:r>
          </a:p>
        </p:txBody>
      </p:sp>
      <p:sp>
        <p:nvSpPr>
          <p:cNvPr name="TextBox 9" id="9"/>
          <p:cNvSpPr txBox="true"/>
          <p:nvPr/>
        </p:nvSpPr>
        <p:spPr>
          <a:xfrm rot="0">
            <a:off x="10806809" y="4632370"/>
            <a:ext cx="1077562" cy="309814"/>
          </a:xfrm>
          <a:prstGeom prst="rect">
            <a:avLst/>
          </a:prstGeom>
        </p:spPr>
        <p:txBody>
          <a:bodyPr anchor="t" rtlCol="false" tIns="0" lIns="0" bIns="0" rIns="0">
            <a:spAutoFit/>
          </a:bodyPr>
          <a:lstStyle/>
          <a:p>
            <a:pPr algn="l">
              <a:lnSpc>
                <a:spcPts val="2511"/>
              </a:lnSpc>
              <a:spcBef>
                <a:spcPct val="0"/>
              </a:spcBef>
            </a:pPr>
            <a:r>
              <a:rPr lang="en-US" b="true" sz="1793">
                <a:solidFill>
                  <a:srgbClr val="000000"/>
                </a:solidFill>
                <a:latin typeface="Inter Medium"/>
                <a:ea typeface="Inter Medium"/>
                <a:cs typeface="Inter Medium"/>
                <a:sym typeface="Inter Medium"/>
              </a:rPr>
              <a:t>PANDAS</a:t>
            </a:r>
          </a:p>
        </p:txBody>
      </p:sp>
      <p:grpSp>
        <p:nvGrpSpPr>
          <p:cNvPr name="Group 10" id="10"/>
          <p:cNvGrpSpPr/>
          <p:nvPr/>
        </p:nvGrpSpPr>
        <p:grpSpPr>
          <a:xfrm rot="0">
            <a:off x="9144000" y="4160356"/>
            <a:ext cx="1291941" cy="129194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3" id="13"/>
          <p:cNvSpPr txBox="true"/>
          <p:nvPr/>
        </p:nvSpPr>
        <p:spPr>
          <a:xfrm rot="0">
            <a:off x="9465841" y="4632370"/>
            <a:ext cx="648258" cy="309814"/>
          </a:xfrm>
          <a:prstGeom prst="rect">
            <a:avLst/>
          </a:prstGeom>
        </p:spPr>
        <p:txBody>
          <a:bodyPr anchor="t" rtlCol="false" tIns="0" lIns="0" bIns="0" rIns="0">
            <a:spAutoFit/>
          </a:bodyPr>
          <a:lstStyle/>
          <a:p>
            <a:pPr algn="ctr">
              <a:lnSpc>
                <a:spcPts val="2511"/>
              </a:lnSpc>
              <a:spcBef>
                <a:spcPct val="0"/>
              </a:spcBef>
            </a:pPr>
            <a:r>
              <a:rPr lang="en-US" b="true" sz="1793">
                <a:solidFill>
                  <a:srgbClr val="FFFFFF"/>
                </a:solidFill>
                <a:latin typeface="Inter Medium"/>
                <a:ea typeface="Inter Medium"/>
                <a:cs typeface="Inter Medium"/>
                <a:sym typeface="Inter Medium"/>
              </a:rPr>
              <a:t>02</a:t>
            </a:r>
          </a:p>
        </p:txBody>
      </p:sp>
      <p:sp>
        <p:nvSpPr>
          <p:cNvPr name="TextBox 14" id="14"/>
          <p:cNvSpPr txBox="true"/>
          <p:nvPr/>
        </p:nvSpPr>
        <p:spPr>
          <a:xfrm rot="0">
            <a:off x="10806809" y="6243692"/>
            <a:ext cx="939788" cy="309814"/>
          </a:xfrm>
          <a:prstGeom prst="rect">
            <a:avLst/>
          </a:prstGeom>
        </p:spPr>
        <p:txBody>
          <a:bodyPr anchor="t" rtlCol="false" tIns="0" lIns="0" bIns="0" rIns="0">
            <a:spAutoFit/>
          </a:bodyPr>
          <a:lstStyle/>
          <a:p>
            <a:pPr algn="l">
              <a:lnSpc>
                <a:spcPts val="2511"/>
              </a:lnSpc>
              <a:spcBef>
                <a:spcPct val="0"/>
              </a:spcBef>
            </a:pPr>
            <a:r>
              <a:rPr lang="en-US" b="true" sz="1793">
                <a:solidFill>
                  <a:srgbClr val="000000"/>
                </a:solidFill>
                <a:latin typeface="Inter Medium"/>
                <a:ea typeface="Inter Medium"/>
                <a:cs typeface="Inter Medium"/>
                <a:sym typeface="Inter Medium"/>
              </a:rPr>
              <a:t>JOBLIB</a:t>
            </a:r>
          </a:p>
        </p:txBody>
      </p:sp>
      <p:grpSp>
        <p:nvGrpSpPr>
          <p:cNvPr name="Group 15" id="15"/>
          <p:cNvGrpSpPr/>
          <p:nvPr/>
        </p:nvGrpSpPr>
        <p:grpSpPr>
          <a:xfrm rot="0">
            <a:off x="9144000" y="5771679"/>
            <a:ext cx="1291941" cy="129194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8" id="18"/>
          <p:cNvSpPr txBox="true"/>
          <p:nvPr/>
        </p:nvSpPr>
        <p:spPr>
          <a:xfrm rot="0">
            <a:off x="9465841" y="6243692"/>
            <a:ext cx="648258" cy="309814"/>
          </a:xfrm>
          <a:prstGeom prst="rect">
            <a:avLst/>
          </a:prstGeom>
        </p:spPr>
        <p:txBody>
          <a:bodyPr anchor="t" rtlCol="false" tIns="0" lIns="0" bIns="0" rIns="0">
            <a:spAutoFit/>
          </a:bodyPr>
          <a:lstStyle/>
          <a:p>
            <a:pPr algn="ctr">
              <a:lnSpc>
                <a:spcPts val="2511"/>
              </a:lnSpc>
              <a:spcBef>
                <a:spcPct val="0"/>
              </a:spcBef>
            </a:pPr>
            <a:r>
              <a:rPr lang="en-US" b="true" sz="1793">
                <a:solidFill>
                  <a:srgbClr val="FFFFFF"/>
                </a:solidFill>
                <a:latin typeface="Inter Medium"/>
                <a:ea typeface="Inter Medium"/>
                <a:cs typeface="Inter Medium"/>
                <a:sym typeface="Inter Medium"/>
              </a:rPr>
              <a:t>03</a:t>
            </a:r>
          </a:p>
        </p:txBody>
      </p:sp>
      <p:sp>
        <p:nvSpPr>
          <p:cNvPr name="TextBox 19" id="19"/>
          <p:cNvSpPr txBox="true"/>
          <p:nvPr/>
        </p:nvSpPr>
        <p:spPr>
          <a:xfrm rot="0">
            <a:off x="10806809" y="7855015"/>
            <a:ext cx="1720505" cy="309814"/>
          </a:xfrm>
          <a:prstGeom prst="rect">
            <a:avLst/>
          </a:prstGeom>
        </p:spPr>
        <p:txBody>
          <a:bodyPr anchor="t" rtlCol="false" tIns="0" lIns="0" bIns="0" rIns="0">
            <a:spAutoFit/>
          </a:bodyPr>
          <a:lstStyle/>
          <a:p>
            <a:pPr algn="l">
              <a:lnSpc>
                <a:spcPts val="2511"/>
              </a:lnSpc>
              <a:spcBef>
                <a:spcPct val="0"/>
              </a:spcBef>
            </a:pPr>
            <a:r>
              <a:rPr lang="en-US" b="true" sz="1793">
                <a:solidFill>
                  <a:srgbClr val="000000"/>
                </a:solidFill>
                <a:latin typeface="Inter Medium"/>
                <a:ea typeface="Inter Medium"/>
                <a:cs typeface="Inter Medium"/>
                <a:sym typeface="Inter Medium"/>
              </a:rPr>
              <a:t>SCIKIT-LEARN</a:t>
            </a:r>
          </a:p>
        </p:txBody>
      </p:sp>
      <p:grpSp>
        <p:nvGrpSpPr>
          <p:cNvPr name="Group 20" id="20"/>
          <p:cNvGrpSpPr/>
          <p:nvPr/>
        </p:nvGrpSpPr>
        <p:grpSpPr>
          <a:xfrm rot="0">
            <a:off x="9144000" y="7383001"/>
            <a:ext cx="1291941" cy="12919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3" id="23"/>
          <p:cNvSpPr txBox="true"/>
          <p:nvPr/>
        </p:nvSpPr>
        <p:spPr>
          <a:xfrm rot="0">
            <a:off x="9465841" y="7883887"/>
            <a:ext cx="648258" cy="309814"/>
          </a:xfrm>
          <a:prstGeom prst="rect">
            <a:avLst/>
          </a:prstGeom>
        </p:spPr>
        <p:txBody>
          <a:bodyPr anchor="t" rtlCol="false" tIns="0" lIns="0" bIns="0" rIns="0">
            <a:spAutoFit/>
          </a:bodyPr>
          <a:lstStyle/>
          <a:p>
            <a:pPr algn="ctr">
              <a:lnSpc>
                <a:spcPts val="2511"/>
              </a:lnSpc>
              <a:spcBef>
                <a:spcPct val="0"/>
              </a:spcBef>
            </a:pPr>
            <a:r>
              <a:rPr lang="en-US" b="true" sz="1793">
                <a:solidFill>
                  <a:srgbClr val="FFFFFF"/>
                </a:solidFill>
                <a:latin typeface="Inter Medium"/>
                <a:ea typeface="Inter Medium"/>
                <a:cs typeface="Inter Medium"/>
                <a:sym typeface="Inter Medium"/>
              </a:rPr>
              <a:t>04</a:t>
            </a:r>
          </a:p>
        </p:txBody>
      </p:sp>
      <p:grpSp>
        <p:nvGrpSpPr>
          <p:cNvPr name="Group 24" id="24"/>
          <p:cNvGrpSpPr/>
          <p:nvPr/>
        </p:nvGrpSpPr>
        <p:grpSpPr>
          <a:xfrm rot="0">
            <a:off x="16399226" y="1476951"/>
            <a:ext cx="860074" cy="333578"/>
            <a:chOff x="0" y="0"/>
            <a:chExt cx="1146765" cy="444771"/>
          </a:xfrm>
        </p:grpSpPr>
        <p:grpSp>
          <p:nvGrpSpPr>
            <p:cNvPr name="Group 25" id="25"/>
            <p:cNvGrpSpPr/>
            <p:nvPr/>
          </p:nvGrpSpPr>
          <p:grpSpPr>
            <a:xfrm rot="0">
              <a:off x="0" y="0"/>
              <a:ext cx="444771" cy="44477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8" id="28"/>
            <p:cNvGrpSpPr/>
            <p:nvPr/>
          </p:nvGrpSpPr>
          <p:grpSpPr>
            <a:xfrm rot="0">
              <a:off x="701994" y="0"/>
              <a:ext cx="444771" cy="44477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TextBox 31" id="31"/>
          <p:cNvSpPr txBox="true"/>
          <p:nvPr/>
        </p:nvSpPr>
        <p:spPr>
          <a:xfrm rot="0">
            <a:off x="15046490" y="3021047"/>
            <a:ext cx="1077562" cy="309814"/>
          </a:xfrm>
          <a:prstGeom prst="rect">
            <a:avLst/>
          </a:prstGeom>
        </p:spPr>
        <p:txBody>
          <a:bodyPr anchor="t" rtlCol="false" tIns="0" lIns="0" bIns="0" rIns="0">
            <a:spAutoFit/>
          </a:bodyPr>
          <a:lstStyle/>
          <a:p>
            <a:pPr algn="l">
              <a:lnSpc>
                <a:spcPts val="2511"/>
              </a:lnSpc>
              <a:spcBef>
                <a:spcPct val="0"/>
              </a:spcBef>
            </a:pPr>
            <a:r>
              <a:rPr lang="en-US" b="true" sz="1793">
                <a:solidFill>
                  <a:srgbClr val="000000"/>
                </a:solidFill>
                <a:latin typeface="Inter Medium"/>
                <a:ea typeface="Inter Medium"/>
                <a:cs typeface="Inter Medium"/>
                <a:sym typeface="Inter Medium"/>
              </a:rPr>
              <a:t>NUMPY</a:t>
            </a:r>
          </a:p>
        </p:txBody>
      </p:sp>
      <p:grpSp>
        <p:nvGrpSpPr>
          <p:cNvPr name="Group 32" id="32"/>
          <p:cNvGrpSpPr/>
          <p:nvPr/>
        </p:nvGrpSpPr>
        <p:grpSpPr>
          <a:xfrm rot="0">
            <a:off x="13383681" y="2549034"/>
            <a:ext cx="1291941" cy="129194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35" id="35"/>
          <p:cNvSpPr txBox="true"/>
          <p:nvPr/>
        </p:nvSpPr>
        <p:spPr>
          <a:xfrm rot="0">
            <a:off x="13705522" y="3021047"/>
            <a:ext cx="648258" cy="309814"/>
          </a:xfrm>
          <a:prstGeom prst="rect">
            <a:avLst/>
          </a:prstGeom>
        </p:spPr>
        <p:txBody>
          <a:bodyPr anchor="t" rtlCol="false" tIns="0" lIns="0" bIns="0" rIns="0">
            <a:spAutoFit/>
          </a:bodyPr>
          <a:lstStyle/>
          <a:p>
            <a:pPr algn="ctr">
              <a:lnSpc>
                <a:spcPts val="2511"/>
              </a:lnSpc>
              <a:spcBef>
                <a:spcPct val="0"/>
              </a:spcBef>
            </a:pPr>
            <a:r>
              <a:rPr lang="en-US" b="true" sz="1793">
                <a:solidFill>
                  <a:srgbClr val="FFFFFF"/>
                </a:solidFill>
                <a:latin typeface="Inter Medium"/>
                <a:ea typeface="Inter Medium"/>
                <a:cs typeface="Inter Medium"/>
                <a:sym typeface="Inter Medium"/>
              </a:rPr>
              <a:t>05</a:t>
            </a:r>
          </a:p>
        </p:txBody>
      </p:sp>
      <p:sp>
        <p:nvSpPr>
          <p:cNvPr name="TextBox 36" id="36"/>
          <p:cNvSpPr txBox="true"/>
          <p:nvPr/>
        </p:nvSpPr>
        <p:spPr>
          <a:xfrm rot="0">
            <a:off x="15046490" y="4637898"/>
            <a:ext cx="1516185" cy="309814"/>
          </a:xfrm>
          <a:prstGeom prst="rect">
            <a:avLst/>
          </a:prstGeom>
        </p:spPr>
        <p:txBody>
          <a:bodyPr anchor="t" rtlCol="false" tIns="0" lIns="0" bIns="0" rIns="0">
            <a:spAutoFit/>
          </a:bodyPr>
          <a:lstStyle/>
          <a:p>
            <a:pPr algn="l">
              <a:lnSpc>
                <a:spcPts val="2511"/>
              </a:lnSpc>
              <a:spcBef>
                <a:spcPct val="0"/>
              </a:spcBef>
            </a:pPr>
            <a:r>
              <a:rPr lang="en-US" b="true" sz="1793">
                <a:solidFill>
                  <a:srgbClr val="000000"/>
                </a:solidFill>
                <a:latin typeface="Inter Medium"/>
                <a:ea typeface="Inter Medium"/>
                <a:cs typeface="Inter Medium"/>
                <a:sym typeface="Inter Medium"/>
              </a:rPr>
              <a:t>MATPLOTLIB</a:t>
            </a:r>
          </a:p>
        </p:txBody>
      </p:sp>
      <p:grpSp>
        <p:nvGrpSpPr>
          <p:cNvPr name="Group 37" id="37"/>
          <p:cNvGrpSpPr/>
          <p:nvPr/>
        </p:nvGrpSpPr>
        <p:grpSpPr>
          <a:xfrm rot="0">
            <a:off x="13383681" y="4165884"/>
            <a:ext cx="1291941" cy="129194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40" id="40"/>
          <p:cNvSpPr txBox="true"/>
          <p:nvPr/>
        </p:nvSpPr>
        <p:spPr>
          <a:xfrm rot="0">
            <a:off x="13705522" y="4637898"/>
            <a:ext cx="648258" cy="309814"/>
          </a:xfrm>
          <a:prstGeom prst="rect">
            <a:avLst/>
          </a:prstGeom>
        </p:spPr>
        <p:txBody>
          <a:bodyPr anchor="t" rtlCol="false" tIns="0" lIns="0" bIns="0" rIns="0">
            <a:spAutoFit/>
          </a:bodyPr>
          <a:lstStyle/>
          <a:p>
            <a:pPr algn="ctr">
              <a:lnSpc>
                <a:spcPts val="2511"/>
              </a:lnSpc>
              <a:spcBef>
                <a:spcPct val="0"/>
              </a:spcBef>
            </a:pPr>
            <a:r>
              <a:rPr lang="en-US" b="true" sz="1793">
                <a:solidFill>
                  <a:srgbClr val="FFFFFF"/>
                </a:solidFill>
                <a:latin typeface="Inter Medium"/>
                <a:ea typeface="Inter Medium"/>
                <a:cs typeface="Inter Medium"/>
                <a:sym typeface="Inter Medium"/>
              </a:rPr>
              <a:t>06</a:t>
            </a:r>
          </a:p>
        </p:txBody>
      </p:sp>
      <p:sp>
        <p:nvSpPr>
          <p:cNvPr name="TextBox 41" id="41"/>
          <p:cNvSpPr txBox="true"/>
          <p:nvPr/>
        </p:nvSpPr>
        <p:spPr>
          <a:xfrm rot="0">
            <a:off x="15046490" y="6243692"/>
            <a:ext cx="1225330" cy="309814"/>
          </a:xfrm>
          <a:prstGeom prst="rect">
            <a:avLst/>
          </a:prstGeom>
        </p:spPr>
        <p:txBody>
          <a:bodyPr anchor="t" rtlCol="false" tIns="0" lIns="0" bIns="0" rIns="0">
            <a:spAutoFit/>
          </a:bodyPr>
          <a:lstStyle/>
          <a:p>
            <a:pPr algn="l">
              <a:lnSpc>
                <a:spcPts val="2511"/>
              </a:lnSpc>
              <a:spcBef>
                <a:spcPct val="0"/>
              </a:spcBef>
            </a:pPr>
            <a:r>
              <a:rPr lang="en-US" b="true" sz="1793">
                <a:solidFill>
                  <a:srgbClr val="000000"/>
                </a:solidFill>
                <a:latin typeface="Inter Medium"/>
                <a:ea typeface="Inter Medium"/>
                <a:cs typeface="Inter Medium"/>
                <a:sym typeface="Inter Medium"/>
              </a:rPr>
              <a:t>SEABORN</a:t>
            </a:r>
          </a:p>
        </p:txBody>
      </p:sp>
      <p:grpSp>
        <p:nvGrpSpPr>
          <p:cNvPr name="Group 42" id="42"/>
          <p:cNvGrpSpPr/>
          <p:nvPr/>
        </p:nvGrpSpPr>
        <p:grpSpPr>
          <a:xfrm rot="0">
            <a:off x="13383681" y="5771679"/>
            <a:ext cx="1291941" cy="129194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45" id="45"/>
          <p:cNvSpPr txBox="true"/>
          <p:nvPr/>
        </p:nvSpPr>
        <p:spPr>
          <a:xfrm rot="0">
            <a:off x="13705522" y="6243692"/>
            <a:ext cx="648258" cy="309814"/>
          </a:xfrm>
          <a:prstGeom prst="rect">
            <a:avLst/>
          </a:prstGeom>
        </p:spPr>
        <p:txBody>
          <a:bodyPr anchor="t" rtlCol="false" tIns="0" lIns="0" bIns="0" rIns="0">
            <a:spAutoFit/>
          </a:bodyPr>
          <a:lstStyle/>
          <a:p>
            <a:pPr algn="ctr">
              <a:lnSpc>
                <a:spcPts val="2511"/>
              </a:lnSpc>
              <a:spcBef>
                <a:spcPct val="0"/>
              </a:spcBef>
            </a:pPr>
            <a:r>
              <a:rPr lang="en-US" b="true" sz="1793">
                <a:solidFill>
                  <a:srgbClr val="FFFFFF"/>
                </a:solidFill>
                <a:latin typeface="Inter Medium"/>
                <a:ea typeface="Inter Medium"/>
                <a:cs typeface="Inter Medium"/>
                <a:sym typeface="Inter Medium"/>
              </a:rPr>
              <a:t>07</a:t>
            </a:r>
          </a:p>
        </p:txBody>
      </p:sp>
      <p:grpSp>
        <p:nvGrpSpPr>
          <p:cNvPr name="Group 46" id="46"/>
          <p:cNvGrpSpPr/>
          <p:nvPr/>
        </p:nvGrpSpPr>
        <p:grpSpPr>
          <a:xfrm rot="0">
            <a:off x="680285" y="3195004"/>
            <a:ext cx="7768390" cy="4726983"/>
            <a:chOff x="0" y="0"/>
            <a:chExt cx="937097" cy="570214"/>
          </a:xfrm>
        </p:grpSpPr>
        <p:sp>
          <p:nvSpPr>
            <p:cNvPr name="Freeform 47" id="47"/>
            <p:cNvSpPr/>
            <p:nvPr/>
          </p:nvSpPr>
          <p:spPr>
            <a:xfrm flipH="false" flipV="false" rot="0">
              <a:off x="0" y="0"/>
              <a:ext cx="937097" cy="570214"/>
            </a:xfrm>
            <a:custGeom>
              <a:avLst/>
              <a:gdLst/>
              <a:ahLst/>
              <a:cxnLst/>
              <a:rect r="r" b="b" t="t" l="l"/>
              <a:pathLst>
                <a:path h="570214" w="937097">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l="0" t="-4746" r="0" b="-4746"/>
              </a:stretch>
            </a:blipFill>
          </p:spPr>
        </p:sp>
      </p:grpSp>
      <p:grpSp>
        <p:nvGrpSpPr>
          <p:cNvPr name="Group 48" id="48"/>
          <p:cNvGrpSpPr/>
          <p:nvPr/>
        </p:nvGrpSpPr>
        <p:grpSpPr>
          <a:xfrm rot="0">
            <a:off x="9524112" y="8674942"/>
            <a:ext cx="7719139" cy="7719139"/>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0" id="5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760857"/>
            <a:ext cx="7768390" cy="4726983"/>
            <a:chOff x="0" y="0"/>
            <a:chExt cx="937097" cy="570214"/>
          </a:xfrm>
        </p:grpSpPr>
        <p:sp>
          <p:nvSpPr>
            <p:cNvPr name="Freeform 3" id="3"/>
            <p:cNvSpPr/>
            <p:nvPr/>
          </p:nvSpPr>
          <p:spPr>
            <a:xfrm flipH="false" flipV="false" rot="0">
              <a:off x="0" y="0"/>
              <a:ext cx="937097" cy="570214"/>
            </a:xfrm>
            <a:custGeom>
              <a:avLst/>
              <a:gdLst/>
              <a:ahLst/>
              <a:cxnLst/>
              <a:rect r="r" b="b" t="t" l="l"/>
              <a:pathLst>
                <a:path h="570214" w="937097">
                  <a:moveTo>
                    <a:pt x="22922" y="0"/>
                  </a:moveTo>
                  <a:lnTo>
                    <a:pt x="914176" y="0"/>
                  </a:lnTo>
                  <a:cubicBezTo>
                    <a:pt x="926835" y="0"/>
                    <a:pt x="937097" y="10262"/>
                    <a:pt x="937097" y="22922"/>
                  </a:cubicBezTo>
                  <a:lnTo>
                    <a:pt x="937097" y="547292"/>
                  </a:lnTo>
                  <a:cubicBezTo>
                    <a:pt x="937097" y="559951"/>
                    <a:pt x="926835" y="570214"/>
                    <a:pt x="914176" y="570214"/>
                  </a:cubicBezTo>
                  <a:lnTo>
                    <a:pt x="22922" y="570214"/>
                  </a:lnTo>
                  <a:cubicBezTo>
                    <a:pt x="10262" y="570214"/>
                    <a:pt x="0" y="559951"/>
                    <a:pt x="0" y="547292"/>
                  </a:cubicBezTo>
                  <a:lnTo>
                    <a:pt x="0" y="22922"/>
                  </a:lnTo>
                  <a:cubicBezTo>
                    <a:pt x="0" y="10262"/>
                    <a:pt x="10262" y="0"/>
                    <a:pt x="22922" y="0"/>
                  </a:cubicBezTo>
                  <a:close/>
                </a:path>
              </a:pathLst>
            </a:custGeom>
            <a:blipFill>
              <a:blip r:embed="rId2"/>
              <a:stretch>
                <a:fillRect l="0" t="-4746" r="0" b="-4746"/>
              </a:stretch>
            </a:blipFill>
          </p:spPr>
        </p:sp>
      </p:grpSp>
      <p:sp>
        <p:nvSpPr>
          <p:cNvPr name="TextBox 4" id="4"/>
          <p:cNvSpPr txBox="true"/>
          <p:nvPr/>
        </p:nvSpPr>
        <p:spPr>
          <a:xfrm rot="0">
            <a:off x="1028700" y="1988189"/>
            <a:ext cx="4617099" cy="943610"/>
          </a:xfrm>
          <a:prstGeom prst="rect">
            <a:avLst/>
          </a:prstGeom>
        </p:spPr>
        <p:txBody>
          <a:bodyPr anchor="t" rtlCol="false" tIns="0" lIns="0" bIns="0" rIns="0">
            <a:spAutoFit/>
          </a:bodyPr>
          <a:lstStyle/>
          <a:p>
            <a:pPr algn="l">
              <a:lnSpc>
                <a:spcPts val="7840"/>
              </a:lnSpc>
              <a:spcBef>
                <a:spcPct val="0"/>
              </a:spcBef>
            </a:pPr>
            <a:r>
              <a:rPr lang="en-US" b="true" sz="5600">
                <a:solidFill>
                  <a:srgbClr val="000000"/>
                </a:solidFill>
                <a:latin typeface="Red Hat Display Bold"/>
                <a:ea typeface="Red Hat Display Bold"/>
                <a:cs typeface="Red Hat Display Bold"/>
                <a:sym typeface="Red Hat Display Bold"/>
              </a:rPr>
              <a:t>WORKFLOW</a:t>
            </a:r>
          </a:p>
        </p:txBody>
      </p:sp>
      <p:sp>
        <p:nvSpPr>
          <p:cNvPr name="TextBox 5" id="5"/>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06</a:t>
            </a:r>
          </a:p>
        </p:txBody>
      </p:sp>
      <p:sp>
        <p:nvSpPr>
          <p:cNvPr name="TextBox 6" id="6"/>
          <p:cNvSpPr txBox="true"/>
          <p:nvPr/>
        </p:nvSpPr>
        <p:spPr>
          <a:xfrm rot="0">
            <a:off x="9478809" y="3548810"/>
            <a:ext cx="6965258" cy="4443730"/>
          </a:xfrm>
          <a:prstGeom prst="rect">
            <a:avLst/>
          </a:prstGeom>
        </p:spPr>
        <p:txBody>
          <a:bodyPr anchor="t" rtlCol="false" tIns="0" lIns="0" bIns="0" rIns="0">
            <a:spAutoFit/>
          </a:bodyPr>
          <a:lstStyle/>
          <a:p>
            <a:pPr algn="just" marL="604519" indent="-302260" lvl="1">
              <a:lnSpc>
                <a:spcPts val="3919"/>
              </a:lnSpc>
              <a:buAutoNum type="arabicPeriod" startAt="1"/>
            </a:pPr>
            <a:r>
              <a:rPr lang="en-US" sz="2799">
                <a:solidFill>
                  <a:srgbClr val="000000"/>
                </a:solidFill>
                <a:latin typeface="Inter"/>
                <a:ea typeface="Inter"/>
                <a:cs typeface="Inter"/>
                <a:sym typeface="Inter"/>
              </a:rPr>
              <a:t>Read the dataset</a:t>
            </a:r>
          </a:p>
          <a:p>
            <a:pPr algn="just" marL="604519" indent="-302260" lvl="1">
              <a:lnSpc>
                <a:spcPts val="3919"/>
              </a:lnSpc>
              <a:buAutoNum type="arabicPeriod" startAt="1"/>
            </a:pPr>
            <a:r>
              <a:rPr lang="en-US" sz="2799">
                <a:solidFill>
                  <a:srgbClr val="000000"/>
                </a:solidFill>
                <a:latin typeface="Inter"/>
                <a:ea typeface="Inter"/>
                <a:cs typeface="Inter"/>
                <a:sym typeface="Inter"/>
              </a:rPr>
              <a:t>Data preprocessing</a:t>
            </a:r>
          </a:p>
          <a:p>
            <a:pPr algn="just" marL="604519" indent="-302260" lvl="1">
              <a:lnSpc>
                <a:spcPts val="3919"/>
              </a:lnSpc>
              <a:buAutoNum type="arabicPeriod" startAt="1"/>
            </a:pPr>
            <a:r>
              <a:rPr lang="en-US" sz="2799">
                <a:solidFill>
                  <a:srgbClr val="000000"/>
                </a:solidFill>
                <a:latin typeface="Inter"/>
                <a:ea typeface="Inter"/>
                <a:cs typeface="Inter"/>
                <a:sym typeface="Inter"/>
              </a:rPr>
              <a:t>Data analysis</a:t>
            </a:r>
          </a:p>
          <a:p>
            <a:pPr algn="just" marL="604519" indent="-302260" lvl="1">
              <a:lnSpc>
                <a:spcPts val="3919"/>
              </a:lnSpc>
              <a:buAutoNum type="arabicPeriod" startAt="1"/>
            </a:pPr>
            <a:r>
              <a:rPr lang="en-US" sz="2799">
                <a:solidFill>
                  <a:srgbClr val="000000"/>
                </a:solidFill>
                <a:latin typeface="Inter"/>
                <a:ea typeface="Inter"/>
                <a:cs typeface="Inter"/>
                <a:sym typeface="Inter"/>
              </a:rPr>
              <a:t>Split data (train &amp; test)</a:t>
            </a:r>
          </a:p>
          <a:p>
            <a:pPr algn="just" marL="604519" indent="-302260" lvl="1">
              <a:lnSpc>
                <a:spcPts val="3919"/>
              </a:lnSpc>
              <a:buAutoNum type="arabicPeriod" startAt="1"/>
            </a:pPr>
            <a:r>
              <a:rPr lang="en-US" sz="2799">
                <a:solidFill>
                  <a:srgbClr val="000000"/>
                </a:solidFill>
                <a:latin typeface="Inter"/>
                <a:ea typeface="Inter"/>
                <a:cs typeface="Inter"/>
                <a:sym typeface="Inter"/>
              </a:rPr>
              <a:t>Save split data result in joblib</a:t>
            </a:r>
          </a:p>
          <a:p>
            <a:pPr algn="just" marL="604519" indent="-302260" lvl="1">
              <a:lnSpc>
                <a:spcPts val="3919"/>
              </a:lnSpc>
              <a:buAutoNum type="arabicPeriod" startAt="1"/>
            </a:pPr>
            <a:r>
              <a:rPr lang="en-US" sz="2799">
                <a:solidFill>
                  <a:srgbClr val="000000"/>
                </a:solidFill>
                <a:latin typeface="Inter"/>
                <a:ea typeface="Inter"/>
                <a:cs typeface="Inter"/>
                <a:sym typeface="Inter"/>
              </a:rPr>
              <a:t>Train model</a:t>
            </a:r>
          </a:p>
          <a:p>
            <a:pPr algn="just" marL="604519" indent="-302260" lvl="1">
              <a:lnSpc>
                <a:spcPts val="3919"/>
              </a:lnSpc>
              <a:buAutoNum type="arabicPeriod" startAt="1"/>
            </a:pPr>
            <a:r>
              <a:rPr lang="en-US" sz="2799">
                <a:solidFill>
                  <a:srgbClr val="000000"/>
                </a:solidFill>
                <a:latin typeface="Inter"/>
                <a:ea typeface="Inter"/>
                <a:cs typeface="Inter"/>
                <a:sym typeface="Inter"/>
              </a:rPr>
              <a:t>Model evaluation</a:t>
            </a:r>
          </a:p>
          <a:p>
            <a:pPr algn="just" marL="604519" indent="-302260" lvl="1">
              <a:lnSpc>
                <a:spcPts val="3919"/>
              </a:lnSpc>
              <a:buAutoNum type="arabicPeriod" startAt="1"/>
            </a:pPr>
            <a:r>
              <a:rPr lang="en-US" sz="2799">
                <a:solidFill>
                  <a:srgbClr val="000000"/>
                </a:solidFill>
                <a:latin typeface="Inter"/>
                <a:ea typeface="Inter"/>
                <a:cs typeface="Inter"/>
                <a:sym typeface="Inter"/>
              </a:rPr>
              <a:t>Save model in joblib</a:t>
            </a:r>
          </a:p>
          <a:p>
            <a:pPr algn="just" marL="604519" indent="-302260" lvl="1">
              <a:lnSpc>
                <a:spcPts val="3919"/>
              </a:lnSpc>
              <a:buAutoNum type="arabicPeriod" startAt="1"/>
            </a:pPr>
            <a:r>
              <a:rPr lang="en-US" sz="2799">
                <a:solidFill>
                  <a:srgbClr val="000000"/>
                </a:solidFill>
                <a:latin typeface="Inter"/>
                <a:ea typeface="Inter"/>
                <a:cs typeface="Inter"/>
                <a:sym typeface="Inter"/>
              </a:rPr>
              <a:t>Run the program</a:t>
            </a:r>
          </a:p>
        </p:txBody>
      </p:sp>
      <p:grpSp>
        <p:nvGrpSpPr>
          <p:cNvPr name="Group 7" id="7"/>
          <p:cNvGrpSpPr/>
          <p:nvPr/>
        </p:nvGrpSpPr>
        <p:grpSpPr>
          <a:xfrm rot="0">
            <a:off x="16399226" y="1447892"/>
            <a:ext cx="860074" cy="333578"/>
            <a:chOff x="0" y="0"/>
            <a:chExt cx="1146765" cy="444771"/>
          </a:xfrm>
        </p:grpSpPr>
        <p:grpSp>
          <p:nvGrpSpPr>
            <p:cNvPr name="Group 8" id="8"/>
            <p:cNvGrpSpPr/>
            <p:nvPr/>
          </p:nvGrpSpPr>
          <p:grpSpPr>
            <a:xfrm rot="0">
              <a:off x="0" y="0"/>
              <a:ext cx="444771" cy="4447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701994" y="0"/>
              <a:ext cx="444771" cy="4447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07</a:t>
            </a:r>
          </a:p>
        </p:txBody>
      </p:sp>
      <p:sp>
        <p:nvSpPr>
          <p:cNvPr name="TextBox 3" id="3"/>
          <p:cNvSpPr txBox="true"/>
          <p:nvPr/>
        </p:nvSpPr>
        <p:spPr>
          <a:xfrm rot="0">
            <a:off x="4833354" y="2256391"/>
            <a:ext cx="8621292" cy="943610"/>
          </a:xfrm>
          <a:prstGeom prst="rect">
            <a:avLst/>
          </a:prstGeom>
        </p:spPr>
        <p:txBody>
          <a:bodyPr anchor="t" rtlCol="false" tIns="0" lIns="0" bIns="0" rIns="0">
            <a:spAutoFit/>
          </a:bodyPr>
          <a:lstStyle/>
          <a:p>
            <a:pPr algn="ctr">
              <a:lnSpc>
                <a:spcPts val="7840"/>
              </a:lnSpc>
              <a:spcBef>
                <a:spcPct val="0"/>
              </a:spcBef>
            </a:pPr>
            <a:r>
              <a:rPr lang="en-US" b="true" sz="5600">
                <a:solidFill>
                  <a:srgbClr val="000000"/>
                </a:solidFill>
                <a:latin typeface="Red Hat Display Bold"/>
                <a:ea typeface="Red Hat Display Bold"/>
                <a:cs typeface="Red Hat Display Bold"/>
                <a:sym typeface="Red Hat Display Bold"/>
              </a:rPr>
              <a:t>DATA PREPROCESSING</a:t>
            </a:r>
          </a:p>
        </p:txBody>
      </p:sp>
      <p:grpSp>
        <p:nvGrpSpPr>
          <p:cNvPr name="Group 4" id="4"/>
          <p:cNvGrpSpPr/>
          <p:nvPr/>
        </p:nvGrpSpPr>
        <p:grpSpPr>
          <a:xfrm rot="0">
            <a:off x="1028700" y="4041333"/>
            <a:ext cx="3689658" cy="3522551"/>
            <a:chOff x="0" y="0"/>
            <a:chExt cx="4919544" cy="4696734"/>
          </a:xfrm>
        </p:grpSpPr>
        <p:grpSp>
          <p:nvGrpSpPr>
            <p:cNvPr name="Group 5" id="5"/>
            <p:cNvGrpSpPr/>
            <p:nvPr/>
          </p:nvGrpSpPr>
          <p:grpSpPr>
            <a:xfrm rot="0">
              <a:off x="543801" y="0"/>
              <a:ext cx="3831941" cy="383194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8" id="8"/>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01</a:t>
              </a:r>
            </a:p>
          </p:txBody>
        </p:sp>
        <p:sp>
          <p:nvSpPr>
            <p:cNvPr name="TextBox 9" id="9"/>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DATA DUPLICATION</a:t>
              </a:r>
            </a:p>
          </p:txBody>
        </p:sp>
      </p:grpSp>
      <p:grpSp>
        <p:nvGrpSpPr>
          <p:cNvPr name="Group 10" id="10"/>
          <p:cNvGrpSpPr/>
          <p:nvPr/>
        </p:nvGrpSpPr>
        <p:grpSpPr>
          <a:xfrm rot="0">
            <a:off x="5209014" y="4041333"/>
            <a:ext cx="3689658" cy="3522551"/>
            <a:chOff x="0" y="0"/>
            <a:chExt cx="4919544" cy="4696734"/>
          </a:xfrm>
        </p:grpSpPr>
        <p:grpSp>
          <p:nvGrpSpPr>
            <p:cNvPr name="Group 11" id="11"/>
            <p:cNvGrpSpPr/>
            <p:nvPr/>
          </p:nvGrpSpPr>
          <p:grpSpPr>
            <a:xfrm rot="0">
              <a:off x="543801" y="0"/>
              <a:ext cx="3831941" cy="383194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02</a:t>
              </a:r>
            </a:p>
          </p:txBody>
        </p:sp>
        <p:sp>
          <p:nvSpPr>
            <p:cNvPr name="TextBox 15" id="15"/>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MISSING VALUES</a:t>
              </a:r>
            </a:p>
          </p:txBody>
        </p:sp>
      </p:grpSp>
      <p:grpSp>
        <p:nvGrpSpPr>
          <p:cNvPr name="Group 16" id="16"/>
          <p:cNvGrpSpPr/>
          <p:nvPr/>
        </p:nvGrpSpPr>
        <p:grpSpPr>
          <a:xfrm rot="0">
            <a:off x="9389328" y="4041333"/>
            <a:ext cx="3689658" cy="3894026"/>
            <a:chOff x="0" y="0"/>
            <a:chExt cx="4919544" cy="5192034"/>
          </a:xfrm>
        </p:grpSpPr>
        <p:grpSp>
          <p:nvGrpSpPr>
            <p:cNvPr name="Group 17" id="17"/>
            <p:cNvGrpSpPr/>
            <p:nvPr/>
          </p:nvGrpSpPr>
          <p:grpSpPr>
            <a:xfrm rot="0">
              <a:off x="543801" y="0"/>
              <a:ext cx="3831941" cy="383194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0" id="20"/>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03</a:t>
              </a:r>
            </a:p>
          </p:txBody>
        </p:sp>
        <p:sp>
          <p:nvSpPr>
            <p:cNvPr name="TextBox 21" id="21"/>
            <p:cNvSpPr txBox="true"/>
            <p:nvPr/>
          </p:nvSpPr>
          <p:spPr>
            <a:xfrm rot="0">
              <a:off x="0" y="4234454"/>
              <a:ext cx="4919544" cy="9575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VALUE THAT SHOULD NOT BE 0</a:t>
              </a:r>
            </a:p>
          </p:txBody>
        </p:sp>
      </p:grpSp>
      <p:grpSp>
        <p:nvGrpSpPr>
          <p:cNvPr name="Group 22" id="22"/>
          <p:cNvGrpSpPr/>
          <p:nvPr/>
        </p:nvGrpSpPr>
        <p:grpSpPr>
          <a:xfrm rot="0">
            <a:off x="13569642" y="4041333"/>
            <a:ext cx="3689658" cy="3522551"/>
            <a:chOff x="0" y="0"/>
            <a:chExt cx="4919544" cy="4696734"/>
          </a:xfrm>
        </p:grpSpPr>
        <p:grpSp>
          <p:nvGrpSpPr>
            <p:cNvPr name="Group 23" id="23"/>
            <p:cNvGrpSpPr/>
            <p:nvPr/>
          </p:nvGrpSpPr>
          <p:grpSpPr>
            <a:xfrm rot="0">
              <a:off x="543801" y="0"/>
              <a:ext cx="3831941" cy="383194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26" id="26"/>
            <p:cNvSpPr txBox="true"/>
            <p:nvPr/>
          </p:nvSpPr>
          <p:spPr>
            <a:xfrm rot="0">
              <a:off x="1498394" y="1436814"/>
              <a:ext cx="1922757" cy="882113"/>
            </a:xfrm>
            <a:prstGeom prst="rect">
              <a:avLst/>
            </a:prstGeom>
          </p:spPr>
          <p:txBody>
            <a:bodyPr anchor="t" rtlCol="false" tIns="0" lIns="0" bIns="0" rIns="0">
              <a:spAutoFit/>
            </a:bodyPr>
            <a:lstStyle/>
            <a:p>
              <a:pPr algn="ctr">
                <a:lnSpc>
                  <a:spcPts val="5585"/>
                </a:lnSpc>
                <a:spcBef>
                  <a:spcPct val="0"/>
                </a:spcBef>
              </a:pPr>
              <a:r>
                <a:rPr lang="en-US" b="true" sz="3989">
                  <a:solidFill>
                    <a:srgbClr val="FFFFFF"/>
                  </a:solidFill>
                  <a:latin typeface="Inter Medium"/>
                  <a:ea typeface="Inter Medium"/>
                  <a:cs typeface="Inter Medium"/>
                  <a:sym typeface="Inter Medium"/>
                </a:rPr>
                <a:t>04</a:t>
              </a:r>
            </a:p>
          </p:txBody>
        </p:sp>
        <p:sp>
          <p:nvSpPr>
            <p:cNvPr name="TextBox 27" id="27"/>
            <p:cNvSpPr txBox="true"/>
            <p:nvPr/>
          </p:nvSpPr>
          <p:spPr>
            <a:xfrm rot="0">
              <a:off x="0" y="4234454"/>
              <a:ext cx="491954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Inter Medium"/>
                  <a:ea typeface="Inter Medium"/>
                  <a:cs typeface="Inter Medium"/>
                  <a:sym typeface="Inter Medium"/>
                </a:rPr>
                <a:t>OUTLIER</a:t>
              </a:r>
            </a:p>
          </p:txBody>
        </p:sp>
      </p:grpSp>
      <p:grpSp>
        <p:nvGrpSpPr>
          <p:cNvPr name="Group 28" id="28"/>
          <p:cNvGrpSpPr/>
          <p:nvPr/>
        </p:nvGrpSpPr>
        <p:grpSpPr>
          <a:xfrm rot="0">
            <a:off x="1349444" y="8569045"/>
            <a:ext cx="7719139" cy="771913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1" id="31"/>
          <p:cNvGrpSpPr/>
          <p:nvPr/>
        </p:nvGrpSpPr>
        <p:grpSpPr>
          <a:xfrm rot="0">
            <a:off x="9710072" y="8569045"/>
            <a:ext cx="7719139" cy="771913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4" id="34"/>
          <p:cNvGrpSpPr/>
          <p:nvPr/>
        </p:nvGrpSpPr>
        <p:grpSpPr>
          <a:xfrm rot="0">
            <a:off x="16399226" y="1437604"/>
            <a:ext cx="860074" cy="333578"/>
            <a:chOff x="0" y="0"/>
            <a:chExt cx="1146765" cy="444771"/>
          </a:xfrm>
        </p:grpSpPr>
        <p:grpSp>
          <p:nvGrpSpPr>
            <p:cNvPr name="Group 35" id="35"/>
            <p:cNvGrpSpPr/>
            <p:nvPr/>
          </p:nvGrpSpPr>
          <p:grpSpPr>
            <a:xfrm rot="0">
              <a:off x="0" y="0"/>
              <a:ext cx="444771" cy="44477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8" id="38"/>
            <p:cNvGrpSpPr/>
            <p:nvPr/>
          </p:nvGrpSpPr>
          <p:grpSpPr>
            <a:xfrm rot="0">
              <a:off x="701994" y="0"/>
              <a:ext cx="444771" cy="44477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5864" y="3395218"/>
            <a:ext cx="7366164" cy="5863082"/>
          </a:xfrm>
          <a:custGeom>
            <a:avLst/>
            <a:gdLst/>
            <a:ahLst/>
            <a:cxnLst/>
            <a:rect r="r" b="b" t="t" l="l"/>
            <a:pathLst>
              <a:path h="5863082" w="7366164">
                <a:moveTo>
                  <a:pt x="0" y="0"/>
                </a:moveTo>
                <a:lnTo>
                  <a:pt x="7366163" y="0"/>
                </a:lnTo>
                <a:lnTo>
                  <a:pt x="7366163" y="5863082"/>
                </a:lnTo>
                <a:lnTo>
                  <a:pt x="0" y="5863082"/>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1028700" y="933450"/>
            <a:ext cx="11796630" cy="821055"/>
          </a:xfrm>
          <a:prstGeom prst="rect">
            <a:avLst/>
          </a:prstGeom>
        </p:spPr>
        <p:txBody>
          <a:bodyPr anchor="t" rtlCol="false" tIns="0" lIns="0" bIns="0" rIns="0">
            <a:spAutoFit/>
          </a:bodyPr>
          <a:lstStyle/>
          <a:p>
            <a:pPr algn="l">
              <a:lnSpc>
                <a:spcPts val="6719"/>
              </a:lnSpc>
              <a:spcBef>
                <a:spcPct val="0"/>
              </a:spcBef>
            </a:pPr>
            <a:r>
              <a:rPr lang="en-US" b="true" sz="4800">
                <a:solidFill>
                  <a:srgbClr val="000000"/>
                </a:solidFill>
                <a:latin typeface="Red Hat Display Bold"/>
                <a:ea typeface="Red Hat Display Bold"/>
                <a:cs typeface="Red Hat Display Bold"/>
                <a:sym typeface="Red Hat Display Bold"/>
              </a:rPr>
              <a:t>EXPLORATORY DATA ANALYSIS (EDA)</a:t>
            </a:r>
          </a:p>
        </p:txBody>
      </p:sp>
      <p:sp>
        <p:nvSpPr>
          <p:cNvPr name="TextBox 4" id="4"/>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08</a:t>
            </a:r>
          </a:p>
        </p:txBody>
      </p:sp>
      <p:sp>
        <p:nvSpPr>
          <p:cNvPr name="TextBox 5" id="5"/>
          <p:cNvSpPr txBox="true"/>
          <p:nvPr/>
        </p:nvSpPr>
        <p:spPr>
          <a:xfrm rot="0">
            <a:off x="9342701" y="4571619"/>
            <a:ext cx="6965258" cy="2957830"/>
          </a:xfrm>
          <a:prstGeom prst="rect">
            <a:avLst/>
          </a:prstGeom>
        </p:spPr>
        <p:txBody>
          <a:bodyPr anchor="t" rtlCol="false" tIns="0" lIns="0" bIns="0" rIns="0">
            <a:spAutoFit/>
          </a:bodyPr>
          <a:lstStyle/>
          <a:p>
            <a:pPr algn="just">
              <a:lnSpc>
                <a:spcPts val="3919"/>
              </a:lnSpc>
            </a:pPr>
            <a:r>
              <a:rPr lang="en-US" sz="2799">
                <a:solidFill>
                  <a:srgbClr val="000000"/>
                </a:solidFill>
                <a:latin typeface="Inter"/>
                <a:ea typeface="Inter"/>
                <a:cs typeface="Inter"/>
                <a:sym typeface="Inter"/>
              </a:rPr>
              <a:t>Patients with diabetes have higher glucose levels than patients without diabetes. This shows that blood sugar levels are an important factor in determining whether a patient has diabetes or not.</a:t>
            </a:r>
          </a:p>
        </p:txBody>
      </p:sp>
      <p:sp>
        <p:nvSpPr>
          <p:cNvPr name="TextBox 6" id="6"/>
          <p:cNvSpPr txBox="true"/>
          <p:nvPr/>
        </p:nvSpPr>
        <p:spPr>
          <a:xfrm rot="0">
            <a:off x="1028700" y="2305621"/>
            <a:ext cx="9653487" cy="4813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Red Hat Display"/>
                <a:ea typeface="Red Hat Display"/>
                <a:cs typeface="Red Hat Display"/>
                <a:sym typeface="Red Hat Display"/>
              </a:rPr>
              <a:t>Does Glucose level affect the possibility of having diabetes?</a:t>
            </a:r>
          </a:p>
        </p:txBody>
      </p:sp>
      <p:grpSp>
        <p:nvGrpSpPr>
          <p:cNvPr name="Group 7" id="7"/>
          <p:cNvGrpSpPr/>
          <p:nvPr/>
        </p:nvGrpSpPr>
        <p:grpSpPr>
          <a:xfrm rot="0">
            <a:off x="9342701" y="8924722"/>
            <a:ext cx="7207116" cy="333578"/>
            <a:chOff x="0" y="0"/>
            <a:chExt cx="9609487" cy="444771"/>
          </a:xfrm>
        </p:grpSpPr>
        <p:grpSp>
          <p:nvGrpSpPr>
            <p:cNvPr name="Group 8" id="8"/>
            <p:cNvGrpSpPr/>
            <p:nvPr/>
          </p:nvGrpSpPr>
          <p:grpSpPr>
            <a:xfrm rot="0">
              <a:off x="0" y="0"/>
              <a:ext cx="444771" cy="44477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701994" y="0"/>
              <a:ext cx="444771" cy="44477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4" id="14"/>
            <p:cNvGrpSpPr/>
            <p:nvPr/>
          </p:nvGrpSpPr>
          <p:grpSpPr>
            <a:xfrm rot="0">
              <a:off x="1407443" y="0"/>
              <a:ext cx="444771" cy="44477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2109437" y="0"/>
              <a:ext cx="444771" cy="44477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0" id="20"/>
            <p:cNvGrpSpPr/>
            <p:nvPr/>
          </p:nvGrpSpPr>
          <p:grpSpPr>
            <a:xfrm rot="0">
              <a:off x="2820908" y="0"/>
              <a:ext cx="444771" cy="44477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3" id="23"/>
            <p:cNvGrpSpPr/>
            <p:nvPr/>
          </p:nvGrpSpPr>
          <p:grpSpPr>
            <a:xfrm rot="0">
              <a:off x="3522902" y="0"/>
              <a:ext cx="444771" cy="44477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6" id="26"/>
            <p:cNvGrpSpPr/>
            <p:nvPr/>
          </p:nvGrpSpPr>
          <p:grpSpPr>
            <a:xfrm rot="0">
              <a:off x="4228350" y="0"/>
              <a:ext cx="444771" cy="44477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9" id="29"/>
            <p:cNvGrpSpPr/>
            <p:nvPr/>
          </p:nvGrpSpPr>
          <p:grpSpPr>
            <a:xfrm rot="0">
              <a:off x="4930344" y="0"/>
              <a:ext cx="444771" cy="44477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2" id="32"/>
            <p:cNvGrpSpPr/>
            <p:nvPr/>
          </p:nvGrpSpPr>
          <p:grpSpPr>
            <a:xfrm rot="0">
              <a:off x="5641815" y="0"/>
              <a:ext cx="444771" cy="444771"/>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5" id="35"/>
            <p:cNvGrpSpPr/>
            <p:nvPr/>
          </p:nvGrpSpPr>
          <p:grpSpPr>
            <a:xfrm rot="0">
              <a:off x="6343809" y="0"/>
              <a:ext cx="444771" cy="44477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8" id="38"/>
            <p:cNvGrpSpPr/>
            <p:nvPr/>
          </p:nvGrpSpPr>
          <p:grpSpPr>
            <a:xfrm rot="0">
              <a:off x="7049258" y="0"/>
              <a:ext cx="444771" cy="444771"/>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41" id="41"/>
            <p:cNvGrpSpPr/>
            <p:nvPr/>
          </p:nvGrpSpPr>
          <p:grpSpPr>
            <a:xfrm rot="0">
              <a:off x="7751252" y="0"/>
              <a:ext cx="444771" cy="44477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3" id="4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44" id="44"/>
            <p:cNvGrpSpPr/>
            <p:nvPr/>
          </p:nvGrpSpPr>
          <p:grpSpPr>
            <a:xfrm rot="0">
              <a:off x="8462723" y="0"/>
              <a:ext cx="444771" cy="444771"/>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47" id="47"/>
            <p:cNvGrpSpPr/>
            <p:nvPr/>
          </p:nvGrpSpPr>
          <p:grpSpPr>
            <a:xfrm rot="0">
              <a:off x="9164717" y="0"/>
              <a:ext cx="444771" cy="444771"/>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9" id="4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grpSp>
        <p:nvGrpSpPr>
          <p:cNvPr name="Group 50" id="50"/>
          <p:cNvGrpSpPr/>
          <p:nvPr/>
        </p:nvGrpSpPr>
        <p:grpSpPr>
          <a:xfrm rot="0">
            <a:off x="16399226" y="1437604"/>
            <a:ext cx="860074" cy="333578"/>
            <a:chOff x="0" y="0"/>
            <a:chExt cx="1146765" cy="444771"/>
          </a:xfrm>
        </p:grpSpPr>
        <p:grpSp>
          <p:nvGrpSpPr>
            <p:cNvPr name="Group 51" id="51"/>
            <p:cNvGrpSpPr/>
            <p:nvPr/>
          </p:nvGrpSpPr>
          <p:grpSpPr>
            <a:xfrm rot="0">
              <a:off x="0" y="0"/>
              <a:ext cx="444771" cy="44477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4" id="54"/>
            <p:cNvGrpSpPr/>
            <p:nvPr/>
          </p:nvGrpSpPr>
          <p:grpSpPr>
            <a:xfrm rot="0">
              <a:off x="701994" y="0"/>
              <a:ext cx="444771" cy="444771"/>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6" id="5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8618559"/>
            <a:ext cx="7207116" cy="333578"/>
            <a:chOff x="0" y="0"/>
            <a:chExt cx="9609487" cy="444771"/>
          </a:xfrm>
        </p:grpSpPr>
        <p:grpSp>
          <p:nvGrpSpPr>
            <p:cNvPr name="Group 3" id="3"/>
            <p:cNvGrpSpPr/>
            <p:nvPr/>
          </p:nvGrpSpPr>
          <p:grpSpPr>
            <a:xfrm rot="0">
              <a:off x="0" y="0"/>
              <a:ext cx="444771" cy="44477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701994" y="0"/>
              <a:ext cx="444771" cy="44477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1407443" y="0"/>
              <a:ext cx="444771" cy="44477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2109437" y="0"/>
              <a:ext cx="444771" cy="4447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2820908" y="0"/>
              <a:ext cx="444771" cy="44477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8" id="18"/>
            <p:cNvGrpSpPr/>
            <p:nvPr/>
          </p:nvGrpSpPr>
          <p:grpSpPr>
            <a:xfrm rot="0">
              <a:off x="3522902" y="0"/>
              <a:ext cx="444771" cy="44477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1" id="21"/>
            <p:cNvGrpSpPr/>
            <p:nvPr/>
          </p:nvGrpSpPr>
          <p:grpSpPr>
            <a:xfrm rot="0">
              <a:off x="4228350" y="0"/>
              <a:ext cx="444771" cy="44477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4" id="24"/>
            <p:cNvGrpSpPr/>
            <p:nvPr/>
          </p:nvGrpSpPr>
          <p:grpSpPr>
            <a:xfrm rot="0">
              <a:off x="4930344" y="0"/>
              <a:ext cx="444771" cy="44477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27" id="27"/>
            <p:cNvGrpSpPr/>
            <p:nvPr/>
          </p:nvGrpSpPr>
          <p:grpSpPr>
            <a:xfrm rot="0">
              <a:off x="5641815" y="0"/>
              <a:ext cx="444771" cy="44477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0" id="30"/>
            <p:cNvGrpSpPr/>
            <p:nvPr/>
          </p:nvGrpSpPr>
          <p:grpSpPr>
            <a:xfrm rot="0">
              <a:off x="6343809" y="0"/>
              <a:ext cx="444771" cy="44477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3" id="33"/>
            <p:cNvGrpSpPr/>
            <p:nvPr/>
          </p:nvGrpSpPr>
          <p:grpSpPr>
            <a:xfrm rot="0">
              <a:off x="7049258" y="0"/>
              <a:ext cx="444771" cy="44477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6" id="36"/>
            <p:cNvGrpSpPr/>
            <p:nvPr/>
          </p:nvGrpSpPr>
          <p:grpSpPr>
            <a:xfrm rot="0">
              <a:off x="7751252" y="0"/>
              <a:ext cx="444771" cy="44477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39" id="39"/>
            <p:cNvGrpSpPr/>
            <p:nvPr/>
          </p:nvGrpSpPr>
          <p:grpSpPr>
            <a:xfrm rot="0">
              <a:off x="8462723" y="0"/>
              <a:ext cx="444771" cy="444771"/>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1" id="4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42" id="42"/>
            <p:cNvGrpSpPr/>
            <p:nvPr/>
          </p:nvGrpSpPr>
          <p:grpSpPr>
            <a:xfrm rot="0">
              <a:off x="9164717" y="0"/>
              <a:ext cx="444771" cy="44477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
        <p:nvSpPr>
          <p:cNvPr name="Freeform 45" id="45"/>
          <p:cNvSpPr/>
          <p:nvPr/>
        </p:nvSpPr>
        <p:spPr>
          <a:xfrm flipH="false" flipV="false" rot="0">
            <a:off x="9369532" y="3086855"/>
            <a:ext cx="7376842" cy="5865281"/>
          </a:xfrm>
          <a:custGeom>
            <a:avLst/>
            <a:gdLst/>
            <a:ahLst/>
            <a:cxnLst/>
            <a:rect r="r" b="b" t="t" l="l"/>
            <a:pathLst>
              <a:path h="5865281" w="7376842">
                <a:moveTo>
                  <a:pt x="0" y="0"/>
                </a:moveTo>
                <a:lnTo>
                  <a:pt x="7376841" y="0"/>
                </a:lnTo>
                <a:lnTo>
                  <a:pt x="7376841" y="5865282"/>
                </a:lnTo>
                <a:lnTo>
                  <a:pt x="0" y="5865282"/>
                </a:lnTo>
                <a:lnTo>
                  <a:pt x="0" y="0"/>
                </a:lnTo>
                <a:close/>
              </a:path>
            </a:pathLst>
          </a:custGeom>
          <a:blipFill>
            <a:blip r:embed="rId2"/>
            <a:stretch>
              <a:fillRect l="0" t="0" r="0" b="0"/>
            </a:stretch>
          </a:blipFill>
          <a:ln w="38100" cap="sq">
            <a:solidFill>
              <a:srgbClr val="000000"/>
            </a:solidFill>
            <a:prstDash val="solid"/>
            <a:miter/>
          </a:ln>
        </p:spPr>
      </p:sp>
      <p:sp>
        <p:nvSpPr>
          <p:cNvPr name="TextBox 46" id="46"/>
          <p:cNvSpPr txBox="true"/>
          <p:nvPr/>
        </p:nvSpPr>
        <p:spPr>
          <a:xfrm rot="0">
            <a:off x="1028700" y="933450"/>
            <a:ext cx="11796630" cy="821055"/>
          </a:xfrm>
          <a:prstGeom prst="rect">
            <a:avLst/>
          </a:prstGeom>
        </p:spPr>
        <p:txBody>
          <a:bodyPr anchor="t" rtlCol="false" tIns="0" lIns="0" bIns="0" rIns="0">
            <a:spAutoFit/>
          </a:bodyPr>
          <a:lstStyle/>
          <a:p>
            <a:pPr algn="l">
              <a:lnSpc>
                <a:spcPts val="6719"/>
              </a:lnSpc>
              <a:spcBef>
                <a:spcPct val="0"/>
              </a:spcBef>
            </a:pPr>
            <a:r>
              <a:rPr lang="en-US" b="true" sz="4800">
                <a:solidFill>
                  <a:srgbClr val="000000"/>
                </a:solidFill>
                <a:latin typeface="Red Hat Display Bold"/>
                <a:ea typeface="Red Hat Display Bold"/>
                <a:cs typeface="Red Hat Display Bold"/>
                <a:sym typeface="Red Hat Display Bold"/>
              </a:rPr>
              <a:t>EXPLORATORY DATA ANALYSIS (EDA)</a:t>
            </a:r>
          </a:p>
        </p:txBody>
      </p:sp>
      <p:sp>
        <p:nvSpPr>
          <p:cNvPr name="TextBox 47" id="47"/>
          <p:cNvSpPr txBox="true"/>
          <p:nvPr/>
        </p:nvSpPr>
        <p:spPr>
          <a:xfrm rot="0">
            <a:off x="15866051" y="990600"/>
            <a:ext cx="1393249" cy="356235"/>
          </a:xfrm>
          <a:prstGeom prst="rect">
            <a:avLst/>
          </a:prstGeom>
        </p:spPr>
        <p:txBody>
          <a:bodyPr anchor="t" rtlCol="false" tIns="0" lIns="0" bIns="0" rIns="0">
            <a:spAutoFit/>
          </a:bodyPr>
          <a:lstStyle/>
          <a:p>
            <a:pPr algn="r">
              <a:lnSpc>
                <a:spcPts val="2940"/>
              </a:lnSpc>
              <a:spcBef>
                <a:spcPct val="0"/>
              </a:spcBef>
            </a:pPr>
            <a:r>
              <a:rPr lang="en-US" b="true" sz="2100">
                <a:solidFill>
                  <a:srgbClr val="000000"/>
                </a:solidFill>
                <a:latin typeface="Inter Medium"/>
                <a:ea typeface="Inter Medium"/>
                <a:cs typeface="Inter Medium"/>
                <a:sym typeface="Inter Medium"/>
              </a:rPr>
              <a:t>PAGE 09</a:t>
            </a:r>
          </a:p>
        </p:txBody>
      </p:sp>
      <p:sp>
        <p:nvSpPr>
          <p:cNvPr name="TextBox 48" id="48"/>
          <p:cNvSpPr txBox="true"/>
          <p:nvPr/>
        </p:nvSpPr>
        <p:spPr>
          <a:xfrm rot="0">
            <a:off x="1028700" y="4972764"/>
            <a:ext cx="6965258" cy="1471930"/>
          </a:xfrm>
          <a:prstGeom prst="rect">
            <a:avLst/>
          </a:prstGeom>
        </p:spPr>
        <p:txBody>
          <a:bodyPr anchor="t" rtlCol="false" tIns="0" lIns="0" bIns="0" rIns="0">
            <a:spAutoFit/>
          </a:bodyPr>
          <a:lstStyle/>
          <a:p>
            <a:pPr algn="just">
              <a:lnSpc>
                <a:spcPts val="3919"/>
              </a:lnSpc>
            </a:pPr>
            <a:r>
              <a:rPr lang="en-US" sz="2799">
                <a:solidFill>
                  <a:srgbClr val="000000"/>
                </a:solidFill>
                <a:latin typeface="Inter"/>
                <a:ea typeface="Inter"/>
                <a:cs typeface="Inter"/>
                <a:sym typeface="Inter"/>
              </a:rPr>
              <a:t>Diabetes sufferers are more at the age of 30 to 60 and above. The least affected by diabetes are those aged 20 to 30.</a:t>
            </a:r>
          </a:p>
        </p:txBody>
      </p:sp>
      <p:sp>
        <p:nvSpPr>
          <p:cNvPr name="TextBox 49" id="49"/>
          <p:cNvSpPr txBox="true"/>
          <p:nvPr/>
        </p:nvSpPr>
        <p:spPr>
          <a:xfrm rot="0">
            <a:off x="1028700" y="2151440"/>
            <a:ext cx="12883510" cy="4813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Red Hat Display"/>
                <a:ea typeface="Red Hat Display"/>
                <a:cs typeface="Red Hat Display"/>
                <a:sym typeface="Red Hat Display"/>
              </a:rPr>
              <a:t>What is the age distribution of patients with diabetes compared to those without?</a:t>
            </a:r>
          </a:p>
        </p:txBody>
      </p:sp>
      <p:grpSp>
        <p:nvGrpSpPr>
          <p:cNvPr name="Group 50" id="50"/>
          <p:cNvGrpSpPr/>
          <p:nvPr/>
        </p:nvGrpSpPr>
        <p:grpSpPr>
          <a:xfrm rot="0">
            <a:off x="16408751" y="1437604"/>
            <a:ext cx="860074" cy="333578"/>
            <a:chOff x="0" y="0"/>
            <a:chExt cx="1146765" cy="444771"/>
          </a:xfrm>
        </p:grpSpPr>
        <p:grpSp>
          <p:nvGrpSpPr>
            <p:cNvPr name="Group 51" id="51"/>
            <p:cNvGrpSpPr/>
            <p:nvPr/>
          </p:nvGrpSpPr>
          <p:grpSpPr>
            <a:xfrm rot="0">
              <a:off x="0" y="0"/>
              <a:ext cx="444771" cy="444771"/>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54" id="54"/>
            <p:cNvGrpSpPr/>
            <p:nvPr/>
          </p:nvGrpSpPr>
          <p:grpSpPr>
            <a:xfrm rot="0">
              <a:off x="701994" y="0"/>
              <a:ext cx="444771" cy="444771"/>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6" id="56"/>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DAGqA-xQMRg</dc:identifier>
  <dcterms:modified xsi:type="dcterms:W3CDTF">2011-08-01T06:04:30Z</dcterms:modified>
  <cp:revision>1</cp:revision>
  <dc:title>Panduan Informasi</dc:title>
</cp:coreProperties>
</file>